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9" r:id="rId4"/>
    <p:sldId id="263" r:id="rId5"/>
    <p:sldId id="264" r:id="rId6"/>
    <p:sldId id="269" r:id="rId7"/>
    <p:sldId id="268" r:id="rId8"/>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W yao" initials="W" lastIdx="3" clrIdx="0"/>
  <p:cmAuthor id="8" name="姜伟光" initials="姜" lastIdx="1" clrIdx="0"/>
  <p:cmAuthor id="2" name="yanyi sun" initials="y" lastIdx="1" clrIdx="1"/>
  <p:cmAuthor id="3" name="Tang Fiona" initials="TF" lastIdx="1" clrIdx="2"/>
  <p:cmAuthor id="4" name="作者" initials="A" lastIdx="0" clrIdx="3"/>
  <p:cmAuthor id="5" name="HP" initials="H" lastIdx="1" clrIdx="4"/>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showGuides="1">
      <p:cViewPr>
        <p:scale>
          <a:sx n="140" d="100"/>
          <a:sy n="140" d="100"/>
        </p:scale>
        <p:origin x="-78" y="1578"/>
      </p:cViewPr>
      <p:guideLst>
        <p:guide orient="horz" pos="2177"/>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30.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9.tiff"/><Relationship Id="rId7" Type="http://schemas.openxmlformats.org/officeDocument/2006/relationships/tags" Target="../tags/tag4.xml"/><Relationship Id="rId6" Type="http://schemas.openxmlformats.org/officeDocument/2006/relationships/image" Target="../media/image8.png"/><Relationship Id="rId5" Type="http://schemas.openxmlformats.org/officeDocument/2006/relationships/tags" Target="../tags/tag3.xml"/><Relationship Id="rId4" Type="http://schemas.openxmlformats.org/officeDocument/2006/relationships/image" Target="../media/image7.png"/><Relationship Id="rId3" Type="http://schemas.openxmlformats.org/officeDocument/2006/relationships/tags" Target="../tags/tag2.xml"/><Relationship Id="rId2" Type="http://schemas.openxmlformats.org/officeDocument/2006/relationships/image" Target="../media/image6.jpeg"/><Relationship Id="rId18" Type="http://schemas.openxmlformats.org/officeDocument/2006/relationships/slideLayout" Target="../slideLayouts/slideLayout2.xml"/><Relationship Id="rId17" Type="http://schemas.openxmlformats.org/officeDocument/2006/relationships/tags" Target="../tags/tag9.xml"/><Relationship Id="rId16" Type="http://schemas.openxmlformats.org/officeDocument/2006/relationships/image" Target="../media/image13.png"/><Relationship Id="rId15" Type="http://schemas.openxmlformats.org/officeDocument/2006/relationships/tags" Target="../tags/tag8.xml"/><Relationship Id="rId14" Type="http://schemas.openxmlformats.org/officeDocument/2006/relationships/image" Target="../media/image12.png"/><Relationship Id="rId13" Type="http://schemas.openxmlformats.org/officeDocument/2006/relationships/tags" Target="../tags/tag7.xml"/><Relationship Id="rId12" Type="http://schemas.openxmlformats.org/officeDocument/2006/relationships/image" Target="../media/image11.png"/><Relationship Id="rId11" Type="http://schemas.openxmlformats.org/officeDocument/2006/relationships/tags" Target="../tags/tag6.xml"/><Relationship Id="rId10" Type="http://schemas.openxmlformats.org/officeDocument/2006/relationships/image" Target="../media/image10.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image" Target="../media/image1.png"/><Relationship Id="rId3" Type="http://schemas.openxmlformats.org/officeDocument/2006/relationships/tags" Target="../tags/tag11.xml"/><Relationship Id="rId20" Type="http://schemas.openxmlformats.org/officeDocument/2006/relationships/slideLayout" Target="../slideLayouts/slideLayout2.xml"/><Relationship Id="rId2" Type="http://schemas.openxmlformats.org/officeDocument/2006/relationships/image" Target="../media/image14.jpeg"/><Relationship Id="rId19" Type="http://schemas.openxmlformats.org/officeDocument/2006/relationships/image" Target="../media/image19.jpeg"/><Relationship Id="rId18" Type="http://schemas.openxmlformats.org/officeDocument/2006/relationships/tags" Target="../tags/tag21.xml"/><Relationship Id="rId17" Type="http://schemas.openxmlformats.org/officeDocument/2006/relationships/image" Target="../media/image18.jpeg"/><Relationship Id="rId16" Type="http://schemas.openxmlformats.org/officeDocument/2006/relationships/tags" Target="../tags/tag20.xml"/><Relationship Id="rId15" Type="http://schemas.openxmlformats.org/officeDocument/2006/relationships/image" Target="../media/image17.jpeg"/><Relationship Id="rId14" Type="http://schemas.openxmlformats.org/officeDocument/2006/relationships/tags" Target="../tags/tag19.xml"/><Relationship Id="rId13" Type="http://schemas.openxmlformats.org/officeDocument/2006/relationships/image" Target="../media/image16.jpeg"/><Relationship Id="rId12" Type="http://schemas.openxmlformats.org/officeDocument/2006/relationships/tags" Target="../tags/tag18.xml"/><Relationship Id="rId11" Type="http://schemas.openxmlformats.org/officeDocument/2006/relationships/image" Target="../media/image15.jpeg"/><Relationship Id="rId10" Type="http://schemas.openxmlformats.org/officeDocument/2006/relationships/tags" Target="../tags/tag17.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image" Target="../media/image26.jpeg"/><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7.png"/><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1.png"/><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9.xml"/><Relationship Id="rId2" Type="http://schemas.openxmlformats.org/officeDocument/2006/relationships/image" Target="../media/image28.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图片 5"/>
          <p:cNvPicPr>
            <a:picLocks noChangeAspect="1"/>
          </p:cNvPicPr>
          <p:nvPr/>
        </p:nvPicPr>
        <p:blipFill>
          <a:blip r:embed="rId1"/>
          <a:stretch>
            <a:fillRect/>
          </a:stretch>
        </p:blipFill>
        <p:spPr>
          <a:xfrm>
            <a:off x="9948863" y="179388"/>
            <a:ext cx="2124075" cy="338137"/>
          </a:xfrm>
          <a:prstGeom prst="rect">
            <a:avLst/>
          </a:prstGeom>
          <a:noFill/>
          <a:ln w="9525">
            <a:noFill/>
          </a:ln>
        </p:spPr>
      </p:pic>
      <p:cxnSp>
        <p:nvCxnSpPr>
          <p:cNvPr id="9" name="直接连接符 8"/>
          <p:cNvCxnSpPr/>
          <p:nvPr/>
        </p:nvCxnSpPr>
        <p:spPr>
          <a:xfrm>
            <a:off x="1042988" y="571500"/>
            <a:ext cx="111490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036" name="组合 4"/>
          <p:cNvGrpSpPr/>
          <p:nvPr/>
        </p:nvGrpSpPr>
        <p:grpSpPr>
          <a:xfrm>
            <a:off x="4763" y="179388"/>
            <a:ext cx="1371600" cy="381000"/>
            <a:chOff x="0" y="224500"/>
            <a:chExt cx="2820138" cy="774915"/>
          </a:xfrm>
        </p:grpSpPr>
        <p:sp>
          <p:nvSpPr>
            <p:cNvPr id="11" name="任意多边形 5"/>
            <p:cNvSpPr/>
            <p:nvPr/>
          </p:nvSpPr>
          <p:spPr>
            <a:xfrm>
              <a:off x="0" y="224500"/>
              <a:ext cx="2248928" cy="774915"/>
            </a:xfrm>
            <a:custGeom>
              <a:avLst/>
              <a:gdLst>
                <a:gd name="connsiteX0" fmla="*/ 0 w 2249962"/>
                <a:gd name="connsiteY0" fmla="*/ 0 h 774915"/>
                <a:gd name="connsiteX1" fmla="*/ 2249962 w 2249962"/>
                <a:gd name="connsiteY1" fmla="*/ 0 h 774915"/>
                <a:gd name="connsiteX2" fmla="*/ 1475047 w 2249962"/>
                <a:gd name="connsiteY2" fmla="*/ 774915 h 774915"/>
                <a:gd name="connsiteX3" fmla="*/ 0 w 2249962"/>
                <a:gd name="connsiteY3" fmla="*/ 774915 h 774915"/>
              </a:gdLst>
              <a:ahLst/>
              <a:cxnLst>
                <a:cxn ang="0">
                  <a:pos x="connsiteX0" y="connsiteY0"/>
                </a:cxn>
                <a:cxn ang="0">
                  <a:pos x="connsiteX1" y="connsiteY1"/>
                </a:cxn>
                <a:cxn ang="0">
                  <a:pos x="connsiteX2" y="connsiteY2"/>
                </a:cxn>
                <a:cxn ang="0">
                  <a:pos x="connsiteX3" y="connsiteY3"/>
                </a:cxn>
              </a:cxnLst>
              <a:rect l="l" t="t" r="r" b="b"/>
              <a:pathLst>
                <a:path w="2249962" h="774915">
                  <a:moveTo>
                    <a:pt x="0" y="0"/>
                  </a:moveTo>
                  <a:lnTo>
                    <a:pt x="2249962" y="0"/>
                  </a:lnTo>
                  <a:lnTo>
                    <a:pt x="1475047" y="774915"/>
                  </a:lnTo>
                  <a:lnTo>
                    <a:pt x="0" y="77491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mn-lt"/>
                <a:ea typeface="+mn-ea"/>
                <a:cs typeface="+mn-cs"/>
                <a:sym typeface="+mn-ea"/>
              </a:endParaRPr>
            </a:p>
          </p:txBody>
        </p:sp>
        <p:sp>
          <p:nvSpPr>
            <p:cNvPr id="12" name="任意多边形 6"/>
            <p:cNvSpPr/>
            <p:nvPr/>
          </p:nvSpPr>
          <p:spPr>
            <a:xfrm>
              <a:off x="1579800" y="224500"/>
              <a:ext cx="956365"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mn-lt"/>
                <a:ea typeface="+mn-ea"/>
                <a:cs typeface="+mn-cs"/>
              </a:endParaRPr>
            </a:p>
          </p:txBody>
        </p:sp>
        <p:sp>
          <p:nvSpPr>
            <p:cNvPr id="13" name="任意多边形 7"/>
            <p:cNvSpPr/>
            <p:nvPr/>
          </p:nvSpPr>
          <p:spPr>
            <a:xfrm>
              <a:off x="1863771" y="224500"/>
              <a:ext cx="956367"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mn-lt"/>
                <a:ea typeface="+mn-ea"/>
                <a:cs typeface="+mn-cs"/>
              </a:endParaRPr>
            </a:p>
          </p:txBody>
        </p:sp>
      </p:grpSp>
      <p:sp>
        <p:nvSpPr>
          <p:cNvPr id="27" name="矩形 26"/>
          <p:cNvSpPr/>
          <p:nvPr/>
        </p:nvSpPr>
        <p:spPr>
          <a:xfrm>
            <a:off x="4763" y="6688138"/>
            <a:ext cx="12187238" cy="1698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4038" name="矩形 6"/>
          <p:cNvSpPr/>
          <p:nvPr/>
        </p:nvSpPr>
        <p:spPr>
          <a:xfrm>
            <a:off x="4376420" y="994410"/>
            <a:ext cx="7534910" cy="2144395"/>
          </a:xfrm>
          <a:prstGeom prst="rect">
            <a:avLst/>
          </a:prstGeom>
          <a:noFill/>
          <a:ln w="9525">
            <a:noFill/>
          </a:ln>
        </p:spPr>
        <p:txBody>
          <a:bodyPr wrap="square" lIns="68572" tIns="34287" rIns="68572" bIns="34287">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lvl="0" algn="l" defTabSz="913130" eaLnBrk="1" hangingPunct="1">
              <a:lnSpc>
                <a:spcPct val="150000"/>
              </a:lnSpc>
              <a:buClrTx/>
              <a:buSzTx/>
              <a:buFont typeface="Wingdings" panose="05000000000000000000" charset="0"/>
              <a:buChar char="Ø"/>
            </a:pPr>
            <a:r>
              <a:rPr lang="zh-CN" altLang="en-US" sz="1800" b="1" dirty="0">
                <a:solidFill>
                  <a:srgbClr val="1D4971"/>
                </a:solidFill>
                <a:latin typeface="微软雅黑" panose="020B0503020204020204" charset="-122"/>
                <a:ea typeface="微软雅黑" panose="020B0503020204020204" charset="-122"/>
              </a:rPr>
              <a:t>上海市分子影像学重点实验室，</a:t>
            </a:r>
            <a:r>
              <a:rPr lang="zh-CN" altLang="en-US" sz="1800" b="1" dirty="0">
                <a:solidFill>
                  <a:srgbClr val="1D4971"/>
                </a:solidFill>
                <a:latin typeface="微软雅黑" panose="020B0503020204020204" charset="-122"/>
                <a:ea typeface="微软雅黑" panose="020B0503020204020204" charset="-122"/>
                <a:sym typeface="+mn-ea"/>
              </a:rPr>
              <a:t>肿瘤分子影像生物学团队</a:t>
            </a:r>
            <a:r>
              <a:rPr lang="en-US" altLang="zh-CN" sz="1800" b="1" dirty="0">
                <a:solidFill>
                  <a:srgbClr val="1D4971"/>
                </a:solidFill>
                <a:latin typeface="微软雅黑" panose="020B0503020204020204" charset="-122"/>
                <a:ea typeface="微软雅黑" panose="020B0503020204020204" charset="-122"/>
                <a:sym typeface="+mn-ea"/>
              </a:rPr>
              <a:t>PI</a:t>
            </a:r>
            <a:r>
              <a:rPr lang="zh-CN" altLang="en-US" sz="1800" b="1" dirty="0">
                <a:solidFill>
                  <a:srgbClr val="1D4971"/>
                </a:solidFill>
                <a:latin typeface="微软雅黑" panose="020B0503020204020204" charset="-122"/>
                <a:ea typeface="微软雅黑" panose="020B0503020204020204" charset="-122"/>
                <a:sym typeface="+mn-ea"/>
              </a:rPr>
              <a:t>；</a:t>
            </a:r>
            <a:endParaRPr lang="zh-CN" altLang="en-US" sz="1800" b="1" dirty="0">
              <a:solidFill>
                <a:srgbClr val="1D4971"/>
              </a:solidFill>
              <a:latin typeface="微软雅黑" panose="020B0503020204020204" charset="-122"/>
              <a:ea typeface="微软雅黑" panose="020B0503020204020204" charset="-122"/>
            </a:endParaRPr>
          </a:p>
          <a:p>
            <a:pPr lvl="0" defTabSz="913130" eaLnBrk="1" hangingPunct="1">
              <a:lnSpc>
                <a:spcPct val="150000"/>
              </a:lnSpc>
              <a:spcBef>
                <a:spcPct val="0"/>
              </a:spcBef>
              <a:buFont typeface="Wingdings" panose="05000000000000000000" charset="0"/>
              <a:buChar char="Ø"/>
            </a:pPr>
            <a:r>
              <a:rPr lang="zh-CN" altLang="en-US" sz="1800" b="1" dirty="0">
                <a:solidFill>
                  <a:srgbClr val="1D4971"/>
                </a:solidFill>
                <a:latin typeface="微软雅黑" panose="020B0503020204020204" charset="-122"/>
                <a:ea typeface="微软雅黑" panose="020B0503020204020204" charset="-122"/>
              </a:rPr>
              <a:t>中国生物化学与分子生物学学会生物技术</a:t>
            </a:r>
            <a:r>
              <a:rPr lang="zh-CN" altLang="en-US" sz="1800" b="1" dirty="0">
                <a:solidFill>
                  <a:srgbClr val="FF0000"/>
                </a:solidFill>
                <a:latin typeface="微软雅黑" panose="020B0503020204020204" charset="-122"/>
                <a:ea typeface="微软雅黑" panose="020B0503020204020204" charset="-122"/>
              </a:rPr>
              <a:t>分会委员</a:t>
            </a:r>
            <a:r>
              <a:rPr lang="zh-CN" altLang="en-US" sz="1800" b="1" dirty="0">
                <a:solidFill>
                  <a:srgbClr val="1D4971"/>
                </a:solidFill>
                <a:latin typeface="微软雅黑" panose="020B0503020204020204" charset="-122"/>
                <a:ea typeface="微软雅黑" panose="020B0503020204020204" charset="-122"/>
              </a:rPr>
              <a:t>；</a:t>
            </a:r>
            <a:endParaRPr lang="zh-CN" altLang="zh-CN" sz="1800" b="1" dirty="0">
              <a:solidFill>
                <a:srgbClr val="1D4971"/>
              </a:solidFill>
              <a:latin typeface="微软雅黑" panose="020B0503020204020204" charset="-122"/>
              <a:ea typeface="微软雅黑" panose="020B0503020204020204" charset="-122"/>
            </a:endParaRPr>
          </a:p>
          <a:p>
            <a:pPr marL="284480" lvl="0" indent="-284480" defTabSz="913130" eaLnBrk="1" hangingPunct="1">
              <a:lnSpc>
                <a:spcPct val="150000"/>
              </a:lnSpc>
              <a:spcBef>
                <a:spcPct val="0"/>
              </a:spcBef>
              <a:buFont typeface="Wingdings" panose="05000000000000000000" pitchFamily="2" charset="2"/>
              <a:buChar char="Ø"/>
            </a:pPr>
            <a:r>
              <a:rPr lang="zh-CN" altLang="en-US" sz="1800" b="1" dirty="0">
                <a:solidFill>
                  <a:srgbClr val="1D4971"/>
                </a:solidFill>
                <a:latin typeface="微软雅黑" panose="020B0503020204020204" charset="-122"/>
                <a:ea typeface="微软雅黑" panose="020B0503020204020204" charset="-122"/>
              </a:rPr>
              <a:t>主持国家自然科学基金，面上项目</a:t>
            </a:r>
            <a:r>
              <a:rPr lang="en-US" altLang="zh-CN" sz="1800" b="1" dirty="0">
                <a:solidFill>
                  <a:srgbClr val="FF0000"/>
                </a:solidFill>
                <a:latin typeface="微软雅黑" panose="020B0503020204020204" charset="-122"/>
                <a:ea typeface="微软雅黑" panose="020B0503020204020204" charset="-122"/>
              </a:rPr>
              <a:t>3</a:t>
            </a:r>
            <a:r>
              <a:rPr lang="zh-CN" altLang="en-US" sz="1800" b="1" dirty="0">
                <a:solidFill>
                  <a:srgbClr val="FF0000"/>
                </a:solidFill>
                <a:latin typeface="微软雅黑" panose="020B0503020204020204" charset="-122"/>
                <a:ea typeface="微软雅黑" panose="020B0503020204020204" charset="-122"/>
              </a:rPr>
              <a:t>项</a:t>
            </a:r>
            <a:r>
              <a:rPr lang="zh-CN" altLang="en-US" sz="1800" b="1" dirty="0">
                <a:solidFill>
                  <a:srgbClr val="1D4971"/>
                </a:solidFill>
                <a:latin typeface="微软雅黑" panose="020B0503020204020204" charset="-122"/>
                <a:ea typeface="微软雅黑" panose="020B0503020204020204" charset="-122"/>
              </a:rPr>
              <a:t>，省部级科研项目</a:t>
            </a:r>
            <a:r>
              <a:rPr lang="en-US" altLang="zh-CN" sz="1800" b="1" dirty="0">
                <a:solidFill>
                  <a:srgbClr val="FF0000"/>
                </a:solidFill>
                <a:latin typeface="微软雅黑" panose="020B0503020204020204" charset="-122"/>
                <a:ea typeface="微软雅黑" panose="020B0503020204020204" charset="-122"/>
              </a:rPr>
              <a:t>15</a:t>
            </a:r>
            <a:r>
              <a:rPr lang="zh-CN" altLang="en-US" sz="1800" b="1" dirty="0">
                <a:solidFill>
                  <a:srgbClr val="FF0000"/>
                </a:solidFill>
                <a:latin typeface="微软雅黑" panose="020B0503020204020204" charset="-122"/>
                <a:ea typeface="微软雅黑" panose="020B0503020204020204" charset="-122"/>
              </a:rPr>
              <a:t>项</a:t>
            </a:r>
            <a:r>
              <a:rPr lang="zh-CN" altLang="en-US" sz="1800" b="1" dirty="0">
                <a:solidFill>
                  <a:srgbClr val="1D4971"/>
                </a:solidFill>
                <a:latin typeface="微软雅黑" panose="020B0503020204020204" charset="-122"/>
                <a:ea typeface="微软雅黑" panose="020B0503020204020204" charset="-122"/>
              </a:rPr>
              <a:t>，发表国内外论文</a:t>
            </a:r>
            <a:r>
              <a:rPr lang="en-US" altLang="zh-CN" sz="1800" b="1" dirty="0">
                <a:solidFill>
                  <a:srgbClr val="FF0000"/>
                </a:solidFill>
                <a:latin typeface="微软雅黑" panose="020B0503020204020204" charset="-122"/>
                <a:ea typeface="微软雅黑" panose="020B0503020204020204" charset="-122"/>
              </a:rPr>
              <a:t>40</a:t>
            </a:r>
            <a:r>
              <a:rPr lang="zh-CN" altLang="en-US" sz="1800" b="1" dirty="0">
                <a:solidFill>
                  <a:srgbClr val="FF0000"/>
                </a:solidFill>
                <a:latin typeface="微软雅黑" panose="020B0503020204020204" charset="-122"/>
                <a:ea typeface="微软雅黑" panose="020B0503020204020204" charset="-122"/>
              </a:rPr>
              <a:t>余篇</a:t>
            </a:r>
            <a:r>
              <a:rPr lang="zh-CN" altLang="en-US" sz="1800" b="1" dirty="0">
                <a:solidFill>
                  <a:srgbClr val="1D4971"/>
                </a:solidFill>
                <a:latin typeface="微软雅黑" panose="020B0503020204020204" charset="-122"/>
                <a:ea typeface="微软雅黑" panose="020B0503020204020204" charset="-122"/>
              </a:rPr>
              <a:t>，参编国家规划教材</a:t>
            </a:r>
            <a:r>
              <a:rPr lang="en-US" altLang="zh-CN" sz="1800" b="1" dirty="0">
                <a:solidFill>
                  <a:srgbClr val="FF0000"/>
                </a:solidFill>
                <a:latin typeface="微软雅黑" panose="020B0503020204020204" charset="-122"/>
                <a:ea typeface="微软雅黑" panose="020B0503020204020204" charset="-122"/>
              </a:rPr>
              <a:t>1</a:t>
            </a:r>
            <a:r>
              <a:rPr lang="zh-CN" altLang="en-US" sz="1800" b="1" dirty="0">
                <a:solidFill>
                  <a:srgbClr val="FF0000"/>
                </a:solidFill>
                <a:latin typeface="微软雅黑" panose="020B0503020204020204" charset="-122"/>
                <a:ea typeface="微软雅黑" panose="020B0503020204020204" charset="-122"/>
              </a:rPr>
              <a:t>部</a:t>
            </a:r>
            <a:r>
              <a:rPr lang="zh-CN" altLang="en-US" sz="1800" b="1" dirty="0">
                <a:solidFill>
                  <a:srgbClr val="1D4971"/>
                </a:solidFill>
                <a:latin typeface="微软雅黑" panose="020B0503020204020204" charset="-122"/>
                <a:ea typeface="微软雅黑" panose="020B0503020204020204" charset="-122"/>
              </a:rPr>
              <a:t>，申报国家专利</a:t>
            </a:r>
            <a:r>
              <a:rPr lang="en-US" altLang="zh-CN" sz="1800" b="1" dirty="0">
                <a:solidFill>
                  <a:srgbClr val="FF0000"/>
                </a:solidFill>
                <a:latin typeface="微软雅黑" panose="020B0503020204020204" charset="-122"/>
                <a:ea typeface="微软雅黑" panose="020B0503020204020204" charset="-122"/>
              </a:rPr>
              <a:t>6</a:t>
            </a:r>
            <a:r>
              <a:rPr lang="zh-CN" altLang="en-US" sz="1800" b="1" dirty="0">
                <a:solidFill>
                  <a:srgbClr val="FF0000"/>
                </a:solidFill>
                <a:latin typeface="微软雅黑" panose="020B0503020204020204" charset="-122"/>
                <a:ea typeface="微软雅黑" panose="020B0503020204020204" charset="-122"/>
              </a:rPr>
              <a:t>项</a:t>
            </a:r>
            <a:r>
              <a:rPr lang="zh-CN" altLang="en-US" sz="1800" b="1" dirty="0">
                <a:solidFill>
                  <a:srgbClr val="1D4971"/>
                </a:solidFill>
                <a:latin typeface="微软雅黑" panose="020B0503020204020204" charset="-122"/>
                <a:ea typeface="微软雅黑" panose="020B0503020204020204" charset="-122"/>
              </a:rPr>
              <a:t>；</a:t>
            </a:r>
            <a:endParaRPr lang="en-US" altLang="zh-CN" sz="1800" b="1" dirty="0">
              <a:solidFill>
                <a:srgbClr val="1D4971"/>
              </a:solidFill>
              <a:latin typeface="微软雅黑" panose="020B0503020204020204" charset="-122"/>
              <a:ea typeface="微软雅黑" panose="020B0503020204020204" charset="-122"/>
            </a:endParaRPr>
          </a:p>
          <a:p>
            <a:pPr marL="284480" lvl="0" indent="-284480" defTabSz="913130" eaLnBrk="1" hangingPunct="1">
              <a:lnSpc>
                <a:spcPct val="150000"/>
              </a:lnSpc>
              <a:spcBef>
                <a:spcPct val="0"/>
              </a:spcBef>
              <a:buFont typeface="Wingdings" panose="05000000000000000000" pitchFamily="2" charset="2"/>
              <a:buChar char="Ø"/>
            </a:pPr>
            <a:r>
              <a:rPr lang="zh-CN" altLang="en-US" sz="1800" b="1" dirty="0">
                <a:solidFill>
                  <a:srgbClr val="1D4971"/>
                </a:solidFill>
                <a:latin typeface="微软雅黑" panose="020B0503020204020204" charset="-122"/>
                <a:ea typeface="微软雅黑" panose="020B0503020204020204" charset="-122"/>
              </a:rPr>
              <a:t>作为主要参与人获得</a:t>
            </a:r>
            <a:r>
              <a:rPr lang="zh-CN" altLang="en-US" sz="1800" b="1" dirty="0">
                <a:solidFill>
                  <a:srgbClr val="FF0000"/>
                </a:solidFill>
                <a:latin typeface="微软雅黑" panose="020B0503020204020204" charset="-122"/>
                <a:ea typeface="微软雅黑" panose="020B0503020204020204" charset="-122"/>
              </a:rPr>
              <a:t>国家教育部科学技术二等奖</a:t>
            </a:r>
            <a:r>
              <a:rPr lang="en-US" altLang="zh-CN" sz="1800" b="1" dirty="0">
                <a:solidFill>
                  <a:srgbClr val="FF0000"/>
                </a:solidFill>
                <a:latin typeface="微软雅黑" panose="020B0503020204020204" charset="-122"/>
                <a:ea typeface="微软雅黑" panose="020B0503020204020204" charset="-122"/>
              </a:rPr>
              <a:t>1</a:t>
            </a:r>
            <a:r>
              <a:rPr lang="zh-CN" altLang="en-US" sz="1800" b="1" dirty="0">
                <a:solidFill>
                  <a:srgbClr val="FF0000"/>
                </a:solidFill>
                <a:latin typeface="微软雅黑" panose="020B0503020204020204" charset="-122"/>
                <a:ea typeface="微软雅黑" panose="020B0503020204020204" charset="-122"/>
              </a:rPr>
              <a:t>项。</a:t>
            </a:r>
            <a:endParaRPr lang="zh-CN" altLang="en-US" sz="1800" b="1" dirty="0">
              <a:solidFill>
                <a:srgbClr val="FF0000"/>
              </a:solidFill>
              <a:latin typeface="微软雅黑" panose="020B0503020204020204" charset="-122"/>
              <a:ea typeface="微软雅黑" panose="020B0503020204020204" charset="-122"/>
            </a:endParaRPr>
          </a:p>
        </p:txBody>
      </p:sp>
      <p:grpSp>
        <p:nvGrpSpPr>
          <p:cNvPr id="44039" name="组合 3"/>
          <p:cNvGrpSpPr/>
          <p:nvPr/>
        </p:nvGrpSpPr>
        <p:grpSpPr>
          <a:xfrm>
            <a:off x="614680" y="4446276"/>
            <a:ext cx="4471966" cy="1497330"/>
            <a:chOff x="2441961" y="1334640"/>
            <a:chExt cx="4473329" cy="1496927"/>
          </a:xfrm>
        </p:grpSpPr>
        <p:grpSp>
          <p:nvGrpSpPr>
            <p:cNvPr id="44045" name="组合 1"/>
            <p:cNvGrpSpPr/>
            <p:nvPr/>
          </p:nvGrpSpPr>
          <p:grpSpPr>
            <a:xfrm>
              <a:off x="2441961" y="1334640"/>
              <a:ext cx="4473329" cy="654994"/>
              <a:chOff x="2297945" y="1190624"/>
              <a:chExt cx="4473329" cy="654994"/>
            </a:xfrm>
          </p:grpSpPr>
          <p:sp>
            <p:nvSpPr>
              <p:cNvPr id="19" name="矩形 18"/>
              <p:cNvSpPr/>
              <p:nvPr/>
            </p:nvSpPr>
            <p:spPr>
              <a:xfrm>
                <a:off x="2375741" y="1799899"/>
                <a:ext cx="3421042" cy="45719"/>
              </a:xfrm>
              <a:prstGeom prst="rect">
                <a:avLst/>
              </a:prstGeom>
              <a:gradFill flip="none" rotWithShape="1">
                <a:gsLst>
                  <a:gs pos="0">
                    <a:srgbClr val="3D88A7">
                      <a:shade val="30000"/>
                      <a:satMod val="115000"/>
                    </a:srgbClr>
                  </a:gs>
                  <a:gs pos="50000">
                    <a:srgbClr val="3D88A7">
                      <a:shade val="67500"/>
                      <a:satMod val="115000"/>
                    </a:srgbClr>
                  </a:gs>
                  <a:gs pos="100000">
                    <a:srgbClr val="3D88A7">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charset="-122"/>
                  <a:cs typeface="+mn-cs"/>
                </a:endParaRPr>
              </a:p>
            </p:txBody>
          </p:sp>
          <p:sp>
            <p:nvSpPr>
              <p:cNvPr id="20" name="文本框 4"/>
              <p:cNvSpPr txBox="1">
                <a:spLocks noChangeArrowheads="1"/>
              </p:cNvSpPr>
              <p:nvPr/>
            </p:nvSpPr>
            <p:spPr bwMode="auto">
              <a:xfrm>
                <a:off x="2297945" y="1190624"/>
                <a:ext cx="1449830" cy="561824"/>
              </a:xfrm>
              <a:prstGeom prst="rect">
                <a:avLst/>
              </a:prstGeom>
              <a:noFill/>
              <a:ln>
                <a:noFill/>
              </a:ln>
            </p:spPr>
            <p:txBody>
              <a:bodyPr lIns="68572" tIns="34287" rIns="68572" bIns="34287">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12E57">
                        <a:lumMod val="75000"/>
                      </a:srgbClr>
                    </a:solidFill>
                    <a:effectLst/>
                    <a:uLnTx/>
                    <a:uFillTx/>
                    <a:latin typeface="微软雅黑" panose="020B0503020204020204" charset="-122"/>
                    <a:ea typeface="微软雅黑" panose="020B0503020204020204" charset="-122"/>
                    <a:cs typeface="+mn-cs"/>
                  </a:rPr>
                  <a:t>吕昌莲</a:t>
                </a:r>
                <a:endParaRPr kumimoji="0" lang="zh-CN" altLang="en-US" sz="3200" b="1" i="0" u="none" strike="noStrike" kern="1200" cap="none" spc="0" normalizeH="0" baseline="0" noProof="0" dirty="0">
                  <a:ln>
                    <a:noFill/>
                  </a:ln>
                  <a:solidFill>
                    <a:srgbClr val="012E57">
                      <a:lumMod val="75000"/>
                    </a:srgbClr>
                  </a:solidFill>
                  <a:effectLst/>
                  <a:uLnTx/>
                  <a:uFillTx/>
                  <a:latin typeface="微软雅黑" panose="020B0503020204020204" charset="-122"/>
                  <a:ea typeface="微软雅黑" panose="020B0503020204020204" charset="-122"/>
                  <a:cs typeface="+mn-cs"/>
                </a:endParaRPr>
              </a:p>
            </p:txBody>
          </p:sp>
          <p:sp>
            <p:nvSpPr>
              <p:cNvPr id="44051" name="文本框 5"/>
              <p:cNvSpPr txBox="1"/>
              <p:nvPr/>
            </p:nvSpPr>
            <p:spPr>
              <a:xfrm>
                <a:off x="3885590" y="1271882"/>
                <a:ext cx="2885684" cy="399308"/>
              </a:xfrm>
              <a:prstGeom prst="rect">
                <a:avLst/>
              </a:prstGeom>
              <a:noFill/>
              <a:ln w="9525">
                <a:noFill/>
              </a:ln>
            </p:spPr>
            <p:txBody>
              <a:bodyPr wrap="square" lIns="68572" tIns="34287" rIns="68572" bIns="34287">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913130" eaLnBrk="1" hangingPunct="1">
                  <a:lnSpc>
                    <a:spcPct val="120000"/>
                  </a:lnSpc>
                  <a:spcBef>
                    <a:spcPct val="0"/>
                  </a:spcBef>
                  <a:buFontTx/>
                  <a:buNone/>
                </a:pPr>
                <a:r>
                  <a:rPr lang="zh-CN" altLang="en-US" sz="1800" b="1" dirty="0">
                    <a:solidFill>
                      <a:srgbClr val="13436C"/>
                    </a:solidFill>
                    <a:latin typeface="微软雅黑" panose="020B0503020204020204" charset="-122"/>
                    <a:ea typeface="微软雅黑" panose="020B0503020204020204" charset="-122"/>
                  </a:rPr>
                  <a:t>硕士生导师   教授</a:t>
                </a:r>
                <a:endParaRPr lang="en-US" altLang="zh-CN" sz="1800" b="1" dirty="0">
                  <a:solidFill>
                    <a:srgbClr val="13436C"/>
                  </a:solidFill>
                  <a:latin typeface="微软雅黑" panose="020B0503020204020204" charset="-122"/>
                  <a:ea typeface="微软雅黑" panose="020B0503020204020204" charset="-122"/>
                </a:endParaRPr>
              </a:p>
            </p:txBody>
          </p:sp>
        </p:grpSp>
        <p:sp>
          <p:nvSpPr>
            <p:cNvPr id="44046" name="文本框 5"/>
            <p:cNvSpPr txBox="1"/>
            <p:nvPr/>
          </p:nvSpPr>
          <p:spPr>
            <a:xfrm>
              <a:off x="2520090" y="2100244"/>
              <a:ext cx="3421152" cy="731323"/>
            </a:xfrm>
            <a:prstGeom prst="rect">
              <a:avLst/>
            </a:prstGeom>
            <a:noFill/>
            <a:ln w="9525">
              <a:noFill/>
            </a:ln>
          </p:spPr>
          <p:txBody>
            <a:bodyPr wrap="square" lIns="68572" tIns="34287" rIns="68572" bIns="34287">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l" defTabSz="913130" eaLnBrk="1" hangingPunct="1">
                <a:lnSpc>
                  <a:spcPct val="120000"/>
                </a:lnSpc>
                <a:spcBef>
                  <a:spcPct val="0"/>
                </a:spcBef>
                <a:buFontTx/>
                <a:buNone/>
              </a:pPr>
              <a:r>
                <a:rPr lang="zh-CN" altLang="en-US" sz="1800" b="1" dirty="0">
                  <a:solidFill>
                    <a:srgbClr val="13436C"/>
                  </a:solidFill>
                  <a:latin typeface="微软雅黑" panose="020B0503020204020204" charset="-122"/>
                  <a:ea typeface="微软雅黑" panose="020B0503020204020204" charset="-122"/>
                </a:rPr>
                <a:t>研究方向：恶性肿瘤发生发展及其转移机制</a:t>
              </a:r>
              <a:endParaRPr lang="zh-CN" altLang="en-US" sz="1800" b="1" dirty="0">
                <a:solidFill>
                  <a:srgbClr val="13436C"/>
                </a:solidFill>
                <a:latin typeface="微软雅黑" panose="020B0503020204020204" charset="-122"/>
                <a:ea typeface="微软雅黑" panose="020B0503020204020204" charset="-122"/>
              </a:endParaRPr>
            </a:p>
          </p:txBody>
        </p:sp>
      </p:grpSp>
      <p:pic>
        <p:nvPicPr>
          <p:cNvPr id="44040" name="图片 21"/>
          <p:cNvPicPr>
            <a:picLocks noChangeAspect="1"/>
          </p:cNvPicPr>
          <p:nvPr/>
        </p:nvPicPr>
        <p:blipFill>
          <a:blip r:embed="rId2"/>
          <a:stretch>
            <a:fillRect/>
          </a:stretch>
        </p:blipFill>
        <p:spPr>
          <a:xfrm>
            <a:off x="1456055" y="1614170"/>
            <a:ext cx="1627188" cy="2162175"/>
          </a:xfrm>
          <a:prstGeom prst="rect">
            <a:avLst/>
          </a:prstGeom>
          <a:noFill/>
          <a:ln w="9525">
            <a:noFill/>
          </a:ln>
        </p:spPr>
      </p:pic>
      <p:pic>
        <p:nvPicPr>
          <p:cNvPr id="44041" name="图片 22"/>
          <p:cNvPicPr>
            <a:picLocks noChangeAspect="1"/>
          </p:cNvPicPr>
          <p:nvPr/>
        </p:nvPicPr>
        <p:blipFill>
          <a:blip r:embed="rId3"/>
          <a:stretch>
            <a:fillRect/>
          </a:stretch>
        </p:blipFill>
        <p:spPr>
          <a:xfrm>
            <a:off x="9343390" y="4159250"/>
            <a:ext cx="2496820" cy="1838960"/>
          </a:xfrm>
          <a:prstGeom prst="rect">
            <a:avLst/>
          </a:prstGeom>
          <a:noFill/>
          <a:ln w="9525">
            <a:solidFill>
              <a:srgbClr val="0070C0"/>
            </a:solidFill>
          </a:ln>
        </p:spPr>
      </p:pic>
      <p:pic>
        <p:nvPicPr>
          <p:cNvPr id="44042" name="图片 23"/>
          <p:cNvPicPr>
            <a:picLocks noChangeAspect="1"/>
          </p:cNvPicPr>
          <p:nvPr/>
        </p:nvPicPr>
        <p:blipFill>
          <a:blip r:embed="rId4"/>
          <a:stretch>
            <a:fillRect/>
          </a:stretch>
        </p:blipFill>
        <p:spPr>
          <a:xfrm>
            <a:off x="4754245" y="4909185"/>
            <a:ext cx="4683760" cy="1339850"/>
          </a:xfrm>
          <a:prstGeom prst="rect">
            <a:avLst/>
          </a:prstGeom>
          <a:noFill/>
          <a:ln w="9525">
            <a:solidFill>
              <a:srgbClr val="0070C0"/>
            </a:solidFill>
          </a:ln>
        </p:spPr>
      </p:pic>
      <p:pic>
        <p:nvPicPr>
          <p:cNvPr id="44043" name="图片 24"/>
          <p:cNvPicPr>
            <a:picLocks noChangeAspect="1"/>
          </p:cNvPicPr>
          <p:nvPr/>
        </p:nvPicPr>
        <p:blipFill>
          <a:blip r:embed="rId5"/>
          <a:stretch>
            <a:fillRect/>
          </a:stretch>
        </p:blipFill>
        <p:spPr>
          <a:xfrm>
            <a:off x="4658995" y="3429000"/>
            <a:ext cx="4683760" cy="1472075"/>
          </a:xfrm>
          <a:prstGeom prst="rect">
            <a:avLst/>
          </a:prstGeom>
          <a:noFill/>
          <a:ln w="9525">
            <a:solidFill>
              <a:srgbClr val="0070C0"/>
            </a:solidFill>
          </a:ln>
        </p:spPr>
      </p:pic>
      <p:sp>
        <p:nvSpPr>
          <p:cNvPr id="2" name="文本框 22"/>
          <p:cNvSpPr txBox="1"/>
          <p:nvPr>
            <p:custDataLst>
              <p:tags r:id="rId6"/>
            </p:custDataLst>
          </p:nvPr>
        </p:nvSpPr>
        <p:spPr>
          <a:xfrm>
            <a:off x="1376680" y="104775"/>
            <a:ext cx="7784465" cy="49149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600" b="1" dirty="0">
                <a:solidFill>
                  <a:srgbClr val="FF0000"/>
                </a:solidFill>
                <a:latin typeface="微软雅黑" panose="020B0503020204020204" charset="-122"/>
                <a:ea typeface="微软雅黑" panose="020B0503020204020204" charset="-122"/>
              </a:rPr>
              <a:t>肿瘤分子影像生物学团队</a:t>
            </a:r>
            <a:r>
              <a:rPr lang="en-US" altLang="zh-CN" sz="2600" b="1" dirty="0">
                <a:solidFill>
                  <a:srgbClr val="FF0000"/>
                </a:solidFill>
                <a:latin typeface="微软雅黑" panose="020B0503020204020204" charset="-122"/>
                <a:ea typeface="微软雅黑" panose="020B0503020204020204" charset="-122"/>
              </a:rPr>
              <a:t>-PI</a:t>
            </a:r>
            <a:r>
              <a:rPr lang="zh-CN" altLang="en-US" sz="2600" b="1" dirty="0">
                <a:solidFill>
                  <a:srgbClr val="FF0000"/>
                </a:solidFill>
                <a:latin typeface="微软雅黑" panose="020B0503020204020204" charset="-122"/>
                <a:ea typeface="微软雅黑" panose="020B0503020204020204" charset="-122"/>
              </a:rPr>
              <a:t>简介</a:t>
            </a:r>
            <a:endParaRPr lang="zh-CN" altLang="en-US" sz="26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5"/>
          <p:cNvPicPr>
            <a:picLocks noChangeAspect="1"/>
          </p:cNvPicPr>
          <p:nvPr/>
        </p:nvPicPr>
        <p:blipFill>
          <a:blip r:embed="rId1"/>
          <a:stretch>
            <a:fillRect/>
          </a:stretch>
        </p:blipFill>
        <p:spPr>
          <a:xfrm>
            <a:off x="10613390" y="285115"/>
            <a:ext cx="1459865" cy="232410"/>
          </a:xfrm>
          <a:prstGeom prst="rect">
            <a:avLst/>
          </a:prstGeom>
          <a:noFill/>
          <a:ln w="9525">
            <a:noFill/>
          </a:ln>
        </p:spPr>
      </p:pic>
      <p:cxnSp>
        <p:nvCxnSpPr>
          <p:cNvPr id="9" name="直接连接符 8"/>
          <p:cNvCxnSpPr/>
          <p:nvPr/>
        </p:nvCxnSpPr>
        <p:spPr>
          <a:xfrm>
            <a:off x="1042988" y="571500"/>
            <a:ext cx="111490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060" name="组合 4"/>
          <p:cNvGrpSpPr/>
          <p:nvPr/>
        </p:nvGrpSpPr>
        <p:grpSpPr>
          <a:xfrm>
            <a:off x="4763" y="179388"/>
            <a:ext cx="1371600" cy="381000"/>
            <a:chOff x="0" y="224500"/>
            <a:chExt cx="2820138" cy="774915"/>
          </a:xfrm>
        </p:grpSpPr>
        <p:sp>
          <p:nvSpPr>
            <p:cNvPr id="11" name="任意多边形 5"/>
            <p:cNvSpPr/>
            <p:nvPr/>
          </p:nvSpPr>
          <p:spPr>
            <a:xfrm>
              <a:off x="0" y="224500"/>
              <a:ext cx="2248928" cy="774915"/>
            </a:xfrm>
            <a:custGeom>
              <a:avLst/>
              <a:gdLst>
                <a:gd name="connsiteX0" fmla="*/ 0 w 2249962"/>
                <a:gd name="connsiteY0" fmla="*/ 0 h 774915"/>
                <a:gd name="connsiteX1" fmla="*/ 2249962 w 2249962"/>
                <a:gd name="connsiteY1" fmla="*/ 0 h 774915"/>
                <a:gd name="connsiteX2" fmla="*/ 1475047 w 2249962"/>
                <a:gd name="connsiteY2" fmla="*/ 774915 h 774915"/>
                <a:gd name="connsiteX3" fmla="*/ 0 w 2249962"/>
                <a:gd name="connsiteY3" fmla="*/ 774915 h 774915"/>
              </a:gdLst>
              <a:ahLst/>
              <a:cxnLst>
                <a:cxn ang="0">
                  <a:pos x="connsiteX0" y="connsiteY0"/>
                </a:cxn>
                <a:cxn ang="0">
                  <a:pos x="connsiteX1" y="connsiteY1"/>
                </a:cxn>
                <a:cxn ang="0">
                  <a:pos x="connsiteX2" y="connsiteY2"/>
                </a:cxn>
                <a:cxn ang="0">
                  <a:pos x="connsiteX3" y="connsiteY3"/>
                </a:cxn>
              </a:cxnLst>
              <a:rect l="l" t="t" r="r" b="b"/>
              <a:pathLst>
                <a:path w="2249962" h="774915">
                  <a:moveTo>
                    <a:pt x="0" y="0"/>
                  </a:moveTo>
                  <a:lnTo>
                    <a:pt x="2249962" y="0"/>
                  </a:lnTo>
                  <a:lnTo>
                    <a:pt x="1475047" y="774915"/>
                  </a:lnTo>
                  <a:lnTo>
                    <a:pt x="0" y="77491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mn-lt"/>
                <a:ea typeface="+mn-ea"/>
                <a:cs typeface="+mn-cs"/>
                <a:sym typeface="+mn-ea"/>
              </a:endParaRPr>
            </a:p>
          </p:txBody>
        </p:sp>
        <p:sp>
          <p:nvSpPr>
            <p:cNvPr id="12" name="任意多边形 6"/>
            <p:cNvSpPr/>
            <p:nvPr/>
          </p:nvSpPr>
          <p:spPr>
            <a:xfrm>
              <a:off x="1579800" y="224500"/>
              <a:ext cx="956365"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mn-lt"/>
                <a:ea typeface="+mn-ea"/>
                <a:cs typeface="+mn-cs"/>
              </a:endParaRPr>
            </a:p>
          </p:txBody>
        </p:sp>
        <p:sp>
          <p:nvSpPr>
            <p:cNvPr id="13" name="任意多边形 7"/>
            <p:cNvSpPr/>
            <p:nvPr/>
          </p:nvSpPr>
          <p:spPr>
            <a:xfrm>
              <a:off x="1863771" y="224500"/>
              <a:ext cx="956367"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mn-lt"/>
                <a:ea typeface="+mn-ea"/>
                <a:cs typeface="+mn-cs"/>
              </a:endParaRPr>
            </a:p>
          </p:txBody>
        </p:sp>
      </p:grpSp>
      <p:sp>
        <p:nvSpPr>
          <p:cNvPr id="27" name="矩形 26"/>
          <p:cNvSpPr/>
          <p:nvPr/>
        </p:nvSpPr>
        <p:spPr>
          <a:xfrm>
            <a:off x="4763" y="6688138"/>
            <a:ext cx="12187238" cy="1698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45063" name="组合 3"/>
          <p:cNvGrpSpPr/>
          <p:nvPr/>
        </p:nvGrpSpPr>
        <p:grpSpPr>
          <a:xfrm>
            <a:off x="406763" y="3844608"/>
            <a:ext cx="4419118" cy="1854836"/>
            <a:chOff x="2440958" y="1192432"/>
            <a:chExt cx="4648137" cy="1854356"/>
          </a:xfrm>
        </p:grpSpPr>
        <p:grpSp>
          <p:nvGrpSpPr>
            <p:cNvPr id="45073" name="组合 1"/>
            <p:cNvGrpSpPr/>
            <p:nvPr/>
          </p:nvGrpSpPr>
          <p:grpSpPr>
            <a:xfrm>
              <a:off x="2440958" y="1192432"/>
              <a:ext cx="4648137" cy="678471"/>
              <a:chOff x="2296942" y="1048416"/>
              <a:chExt cx="4648137" cy="678471"/>
            </a:xfrm>
          </p:grpSpPr>
          <p:sp>
            <p:nvSpPr>
              <p:cNvPr id="19" name="矩形 18"/>
              <p:cNvSpPr/>
              <p:nvPr/>
            </p:nvSpPr>
            <p:spPr>
              <a:xfrm>
                <a:off x="2296942" y="1681185"/>
                <a:ext cx="3824434" cy="45702"/>
              </a:xfrm>
              <a:prstGeom prst="rect">
                <a:avLst/>
              </a:prstGeom>
              <a:gradFill flip="none" rotWithShape="1">
                <a:gsLst>
                  <a:gs pos="0">
                    <a:srgbClr val="3D88A7">
                      <a:shade val="30000"/>
                      <a:satMod val="115000"/>
                    </a:srgbClr>
                  </a:gs>
                  <a:gs pos="50000">
                    <a:srgbClr val="3D88A7">
                      <a:shade val="67500"/>
                      <a:satMod val="115000"/>
                    </a:srgbClr>
                  </a:gs>
                  <a:gs pos="100000">
                    <a:srgbClr val="3D88A7">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Franklin Gothic Medium" panose="020B0603020102020204"/>
                  <a:ea typeface="微软雅黑" panose="020B0503020204020204" charset="-122"/>
                  <a:cs typeface="+mn-cs"/>
                </a:endParaRPr>
              </a:p>
            </p:txBody>
          </p:sp>
          <p:sp>
            <p:nvSpPr>
              <p:cNvPr id="45078" name="文本框 4"/>
              <p:cNvSpPr txBox="1"/>
              <p:nvPr/>
            </p:nvSpPr>
            <p:spPr>
              <a:xfrm>
                <a:off x="2297252" y="1048416"/>
                <a:ext cx="1450831" cy="559290"/>
              </a:xfrm>
              <a:prstGeom prst="rect">
                <a:avLst/>
              </a:prstGeom>
              <a:noFill/>
              <a:ln w="9525">
                <a:noFill/>
              </a:ln>
            </p:spPr>
            <p:txBody>
              <a:bodyPr lIns="68572" tIns="34287" rIns="68572" bIns="34287">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3200" b="1" dirty="0">
                    <a:solidFill>
                      <a:srgbClr val="012341"/>
                    </a:solidFill>
                    <a:latin typeface="微软雅黑" panose="020B0503020204020204" charset="-122"/>
                    <a:ea typeface="微软雅黑" panose="020B0503020204020204" charset="-122"/>
                  </a:rPr>
                  <a:t>田启威</a:t>
                </a:r>
                <a:endParaRPr lang="zh-CN" sz="3200" b="1" dirty="0">
                  <a:solidFill>
                    <a:srgbClr val="012341"/>
                  </a:solidFill>
                  <a:latin typeface="微软雅黑" panose="020B0503020204020204" charset="-122"/>
                  <a:ea typeface="微软雅黑" panose="020B0503020204020204" charset="-122"/>
                </a:endParaRPr>
              </a:p>
            </p:txBody>
          </p:sp>
          <p:sp>
            <p:nvSpPr>
              <p:cNvPr id="45079" name="文本框 5"/>
              <p:cNvSpPr txBox="1"/>
              <p:nvPr/>
            </p:nvSpPr>
            <p:spPr>
              <a:xfrm>
                <a:off x="3846279" y="1231567"/>
                <a:ext cx="3098800" cy="399312"/>
              </a:xfrm>
              <a:prstGeom prst="rect">
                <a:avLst/>
              </a:prstGeom>
              <a:noFill/>
              <a:ln w="9525">
                <a:noFill/>
              </a:ln>
            </p:spPr>
            <p:txBody>
              <a:bodyPr lIns="68572" tIns="34287" rIns="68572" bIns="34287">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ct val="0"/>
                  </a:spcBef>
                  <a:buFontTx/>
                  <a:buNone/>
                </a:pPr>
                <a:r>
                  <a:rPr lang="zh-CN" altLang="en-US" sz="1800" b="1" dirty="0">
                    <a:solidFill>
                      <a:srgbClr val="13436C"/>
                    </a:solidFill>
                    <a:latin typeface="微软雅黑" panose="020B0503020204020204" charset="-122"/>
                    <a:ea typeface="微软雅黑" panose="020B0503020204020204" charset="-122"/>
                  </a:rPr>
                  <a:t>硕士生导师   教授</a:t>
                </a:r>
                <a:endParaRPr lang="en-US" altLang="zh-CN" sz="1800" b="1" dirty="0">
                  <a:solidFill>
                    <a:srgbClr val="13436C"/>
                  </a:solidFill>
                  <a:latin typeface="微软雅黑" panose="020B0503020204020204" charset="-122"/>
                  <a:ea typeface="微软雅黑" panose="020B0503020204020204" charset="-122"/>
                </a:endParaRPr>
              </a:p>
            </p:txBody>
          </p:sp>
        </p:grpSp>
        <p:sp>
          <p:nvSpPr>
            <p:cNvPr id="45074" name="文本框 5"/>
            <p:cNvSpPr txBox="1"/>
            <p:nvPr/>
          </p:nvSpPr>
          <p:spPr>
            <a:xfrm>
              <a:off x="2467006" y="1983438"/>
              <a:ext cx="3986078" cy="1063350"/>
            </a:xfrm>
            <a:prstGeom prst="rect">
              <a:avLst/>
            </a:prstGeom>
            <a:noFill/>
            <a:ln w="9525">
              <a:noFill/>
            </a:ln>
          </p:spPr>
          <p:txBody>
            <a:bodyPr wrap="square" lIns="68572" tIns="34287" rIns="68572" bIns="34287">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0000"/>
                </a:lnSpc>
                <a:spcBef>
                  <a:spcPct val="0"/>
                </a:spcBef>
                <a:buFontTx/>
                <a:buNone/>
              </a:pPr>
              <a:r>
                <a:rPr lang="zh-CN" altLang="en-US" sz="1800" b="1" dirty="0">
                  <a:solidFill>
                    <a:srgbClr val="13436C"/>
                  </a:solidFill>
                  <a:latin typeface="微软雅黑" panose="020B0503020204020204" charset="-122"/>
                  <a:ea typeface="微软雅黑" panose="020B0503020204020204" charset="-122"/>
                </a:rPr>
                <a:t>研究领域：开发“化学靶向”多模态探针，并探究其在肿瘤诊疗上的应用。</a:t>
              </a:r>
              <a:endParaRPr lang="zh-CN" altLang="en-US" sz="1800" b="1" dirty="0">
                <a:solidFill>
                  <a:srgbClr val="13436C"/>
                </a:solidFill>
                <a:latin typeface="微软雅黑" panose="020B0503020204020204" charset="-122"/>
                <a:ea typeface="微软雅黑" panose="020B0503020204020204" charset="-122"/>
              </a:endParaRPr>
            </a:p>
          </p:txBody>
        </p:sp>
      </p:grpSp>
      <p:pic>
        <p:nvPicPr>
          <p:cNvPr id="26" name="图片 25" descr="C:/Users/Lenovo/AppData/Local/Temp/picturecompress_20211009143534/output_1.jpgoutput_1"/>
          <p:cNvPicPr>
            <a:picLocks noChangeAspect="1"/>
          </p:cNvPicPr>
          <p:nvPr/>
        </p:nvPicPr>
        <p:blipFill>
          <a:blip r:embed="rId2"/>
          <a:stretch>
            <a:fillRect/>
          </a:stretch>
        </p:blipFill>
        <p:spPr>
          <a:xfrm>
            <a:off x="1459865" y="1329055"/>
            <a:ext cx="1529715" cy="2318385"/>
          </a:xfrm>
          <a:prstGeom prst="rect">
            <a:avLst/>
          </a:prstGeom>
        </p:spPr>
      </p:pic>
      <p:sp>
        <p:nvSpPr>
          <p:cNvPr id="31" name="矩形 6"/>
          <p:cNvSpPr>
            <a:spLocks noChangeArrowheads="1"/>
          </p:cNvSpPr>
          <p:nvPr/>
        </p:nvSpPr>
        <p:spPr bwMode="auto">
          <a:xfrm>
            <a:off x="4450080" y="706755"/>
            <a:ext cx="747903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7" rIns="68572" bIns="34287">
            <a:spAutoFit/>
          </a:bodyPr>
          <a:lstStyle>
            <a:lvl1pPr marL="284480" indent="-284480" defTabSz="9131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9131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4pPr>
            <a:lvl5pPr marL="20574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9pPr>
          </a:lstStyle>
          <a:p>
            <a:pPr>
              <a:lnSpc>
                <a:spcPts val="2500"/>
              </a:lnSpc>
              <a:spcBef>
                <a:spcPts val="0"/>
              </a:spcBef>
              <a:spcAft>
                <a:spcPts val="0"/>
              </a:spcAft>
              <a:buFont typeface="Wingdings" panose="05000000000000000000" pitchFamily="2" charset="2"/>
              <a:buChar char="Ø"/>
              <a:defRPr/>
            </a:pPr>
            <a:r>
              <a:rPr lang="zh-CN" altLang="en-US" sz="1600" b="1" dirty="0">
                <a:solidFill>
                  <a:srgbClr val="1D4971"/>
                </a:solidFill>
                <a:latin typeface="微软雅黑" panose="020B0503020204020204" charset="-122"/>
                <a:ea typeface="微软雅黑" panose="020B0503020204020204" charset="-122"/>
                <a:sym typeface="+mn-ea"/>
              </a:rPr>
              <a:t>上海市分子影像学重点实验室，多模态分子影像与肿瘤代谢团队</a:t>
            </a:r>
            <a:r>
              <a:rPr lang="en-US" altLang="zh-CN" sz="1600" b="1" dirty="0">
                <a:solidFill>
                  <a:srgbClr val="1D4971"/>
                </a:solidFill>
                <a:latin typeface="微软雅黑" panose="020B0503020204020204" charset="-122"/>
                <a:ea typeface="微软雅黑" panose="020B0503020204020204" charset="-122"/>
                <a:sym typeface="+mn-ea"/>
              </a:rPr>
              <a:t>PI</a:t>
            </a:r>
            <a:r>
              <a:rPr lang="zh-CN" altLang="en-US" sz="1600" b="1" dirty="0">
                <a:solidFill>
                  <a:srgbClr val="1D4971"/>
                </a:solidFill>
                <a:latin typeface="微软雅黑" panose="020B0503020204020204" charset="-122"/>
                <a:ea typeface="微软雅黑" panose="020B0503020204020204" charset="-122"/>
                <a:sym typeface="+mn-ea"/>
              </a:rPr>
              <a:t>；</a:t>
            </a:r>
            <a:endParaRPr lang="zh-CN" altLang="en-US" sz="1600" b="1" dirty="0">
              <a:solidFill>
                <a:srgbClr val="1D4971"/>
              </a:solidFill>
              <a:latin typeface="微软雅黑" panose="020B0503020204020204" charset="-122"/>
              <a:ea typeface="微软雅黑" panose="020B0503020204020204" charset="-122"/>
              <a:sym typeface="+mn-ea"/>
            </a:endParaRPr>
          </a:p>
          <a:p>
            <a:pPr>
              <a:lnSpc>
                <a:spcPts val="2500"/>
              </a:lnSpc>
              <a:spcBef>
                <a:spcPts val="0"/>
              </a:spcBef>
              <a:spcAft>
                <a:spcPts val="0"/>
              </a:spcAft>
              <a:buFont typeface="Wingdings" panose="05000000000000000000" pitchFamily="2" charset="2"/>
              <a:buChar char="Ø"/>
              <a:defRPr/>
            </a:pPr>
            <a:r>
              <a:rPr lang="zh-CN" altLang="en-US" sz="1600" b="1" dirty="0">
                <a:solidFill>
                  <a:srgbClr val="0000FF"/>
                </a:solidFill>
                <a:latin typeface="微软雅黑" panose="020B0503020204020204" charset="-122"/>
                <a:ea typeface="微软雅黑" panose="020B0503020204020204" charset="-122"/>
              </a:rPr>
              <a:t>全球前</a:t>
            </a:r>
            <a:r>
              <a:rPr lang="en-US" altLang="zh-CN" sz="1600" b="1" dirty="0">
                <a:solidFill>
                  <a:srgbClr val="0000FF"/>
                </a:solidFill>
                <a:latin typeface="微软雅黑" panose="020B0503020204020204" charset="-122"/>
                <a:ea typeface="微软雅黑" panose="020B0503020204020204" charset="-122"/>
              </a:rPr>
              <a:t>2%</a:t>
            </a:r>
            <a:r>
              <a:rPr lang="zh-CN" altLang="en-US" sz="1600" b="1" dirty="0">
                <a:solidFill>
                  <a:srgbClr val="0000FF"/>
                </a:solidFill>
                <a:latin typeface="微软雅黑" panose="020B0503020204020204" charset="-122"/>
                <a:ea typeface="微软雅黑" panose="020B0503020204020204" charset="-122"/>
              </a:rPr>
              <a:t>顶尖科学家（</a:t>
            </a:r>
            <a:r>
              <a:rPr lang="en-US" altLang="zh-CN" sz="1600" b="1" dirty="0">
                <a:solidFill>
                  <a:srgbClr val="0000FF"/>
                </a:solidFill>
                <a:latin typeface="微软雅黑" panose="020B0503020204020204" charset="-122"/>
                <a:ea typeface="微软雅黑" panose="020B0503020204020204" charset="-122"/>
              </a:rPr>
              <a:t>2022</a:t>
            </a:r>
            <a:r>
              <a:rPr lang="zh-CN" altLang="en-US" sz="1600" b="1" dirty="0">
                <a:solidFill>
                  <a:srgbClr val="0000FF"/>
                </a:solidFill>
                <a:latin typeface="微软雅黑" panose="020B0503020204020204" charset="-122"/>
                <a:ea typeface="微软雅黑" panose="020B0503020204020204" charset="-122"/>
              </a:rPr>
              <a:t>、</a:t>
            </a:r>
            <a:r>
              <a:rPr lang="en-US" altLang="zh-CN" sz="1600" b="1" dirty="0">
                <a:solidFill>
                  <a:srgbClr val="0000FF"/>
                </a:solidFill>
                <a:latin typeface="微软雅黑" panose="020B0503020204020204" charset="-122"/>
                <a:ea typeface="微软雅黑" panose="020B0503020204020204" charset="-122"/>
              </a:rPr>
              <a:t>2023</a:t>
            </a:r>
            <a:r>
              <a:rPr lang="zh-CN" altLang="en-US" sz="1600" b="1" dirty="0">
                <a:solidFill>
                  <a:srgbClr val="0000FF"/>
                </a:solidFill>
                <a:latin typeface="微软雅黑" panose="020B0503020204020204" charset="-122"/>
                <a:ea typeface="微软雅黑" panose="020B0503020204020204" charset="-122"/>
              </a:rPr>
              <a:t>）；</a:t>
            </a:r>
            <a:endParaRPr lang="en-US" altLang="zh-CN" sz="1600" b="1" dirty="0">
              <a:solidFill>
                <a:srgbClr val="0000FF"/>
              </a:solidFill>
              <a:latin typeface="微软雅黑" panose="020B0503020204020204" charset="-122"/>
              <a:ea typeface="微软雅黑" panose="020B0503020204020204" charset="-122"/>
            </a:endParaRPr>
          </a:p>
          <a:p>
            <a:pPr>
              <a:lnSpc>
                <a:spcPts val="2500"/>
              </a:lnSpc>
              <a:spcBef>
                <a:spcPts val="0"/>
              </a:spcBef>
              <a:spcAft>
                <a:spcPts val="0"/>
              </a:spcAft>
              <a:buFont typeface="Wingdings" panose="05000000000000000000" pitchFamily="2" charset="2"/>
              <a:buChar char="Ø"/>
              <a:defRPr/>
            </a:pPr>
            <a:r>
              <a:rPr lang="zh-CN" altLang="en-US" sz="1600" b="1" dirty="0">
                <a:solidFill>
                  <a:srgbClr val="1D4971"/>
                </a:solidFill>
                <a:latin typeface="微软雅黑" panose="020B0503020204020204" charset="-122"/>
                <a:ea typeface="微软雅黑" panose="020B0503020204020204" charset="-122"/>
              </a:rPr>
              <a:t>上海市</a:t>
            </a:r>
            <a:r>
              <a:rPr lang="zh-CN" altLang="en-US" sz="1600" b="1" dirty="0">
                <a:solidFill>
                  <a:srgbClr val="FF0000"/>
                </a:solidFill>
                <a:latin typeface="微软雅黑" panose="020B0503020204020204" charset="-122"/>
                <a:ea typeface="微软雅黑" panose="020B0503020204020204" charset="-122"/>
              </a:rPr>
              <a:t>曙光学者（</a:t>
            </a:r>
            <a:r>
              <a:rPr lang="en-US" altLang="zh-CN" sz="1600" b="1" dirty="0">
                <a:solidFill>
                  <a:srgbClr val="FF0000"/>
                </a:solidFill>
                <a:latin typeface="微软雅黑" panose="020B0503020204020204" charset="-122"/>
                <a:ea typeface="微软雅黑" panose="020B0503020204020204" charset="-122"/>
              </a:rPr>
              <a:t>2023</a:t>
            </a:r>
            <a:r>
              <a:rPr lang="zh-CN" altLang="en-US" sz="1600" b="1" dirty="0">
                <a:solidFill>
                  <a:srgbClr val="FF0000"/>
                </a:solidFill>
                <a:latin typeface="微软雅黑" panose="020B0503020204020204" charset="-122"/>
                <a:ea typeface="微软雅黑" panose="020B0503020204020204" charset="-122"/>
              </a:rPr>
              <a:t>）；</a:t>
            </a:r>
            <a:endParaRPr lang="en-US" altLang="zh-CN" sz="1600" b="1" dirty="0">
              <a:solidFill>
                <a:srgbClr val="FF0000"/>
              </a:solidFill>
              <a:latin typeface="微软雅黑" panose="020B0503020204020204" charset="-122"/>
              <a:ea typeface="微软雅黑" panose="020B0503020204020204" charset="-122"/>
            </a:endParaRPr>
          </a:p>
          <a:p>
            <a:pPr>
              <a:lnSpc>
                <a:spcPts val="2500"/>
              </a:lnSpc>
              <a:spcBef>
                <a:spcPts val="0"/>
              </a:spcBef>
              <a:spcAft>
                <a:spcPts val="0"/>
              </a:spcAft>
              <a:buFont typeface="Wingdings" panose="05000000000000000000" pitchFamily="2" charset="2"/>
              <a:buChar char="Ø"/>
              <a:defRPr/>
            </a:pPr>
            <a:r>
              <a:rPr lang="zh-CN" altLang="en-US" sz="1600" b="1" dirty="0">
                <a:solidFill>
                  <a:srgbClr val="1D4971"/>
                </a:solidFill>
                <a:latin typeface="微软雅黑" panose="020B0503020204020204" charset="-122"/>
                <a:ea typeface="微软雅黑" panose="020B0503020204020204" charset="-122"/>
              </a:rPr>
              <a:t>浦东</a:t>
            </a:r>
            <a:r>
              <a:rPr lang="zh-CN" altLang="en-US" sz="1600" b="1" dirty="0">
                <a:solidFill>
                  <a:srgbClr val="FF0000"/>
                </a:solidFill>
                <a:latin typeface="微软雅黑" panose="020B0503020204020204" charset="-122"/>
                <a:ea typeface="微软雅黑" panose="020B0503020204020204" charset="-122"/>
              </a:rPr>
              <a:t>明珠计划 </a:t>
            </a:r>
            <a:r>
              <a:rPr lang="zh-CN" altLang="en-US" sz="1600" b="1" dirty="0">
                <a:solidFill>
                  <a:srgbClr val="1D4971"/>
                </a:solidFill>
                <a:latin typeface="微软雅黑" panose="020B0503020204020204" charset="-122"/>
                <a:ea typeface="微软雅黑" panose="020B0503020204020204" charset="-122"/>
              </a:rPr>
              <a:t>菁英人才（2023）；</a:t>
            </a:r>
            <a:endParaRPr lang="zh-CN" altLang="en-US" sz="1600" b="1" dirty="0">
              <a:solidFill>
                <a:srgbClr val="1D4971"/>
              </a:solidFill>
              <a:latin typeface="微软雅黑" panose="020B0503020204020204" charset="-122"/>
              <a:ea typeface="微软雅黑" panose="020B0503020204020204" charset="-122"/>
            </a:endParaRPr>
          </a:p>
          <a:p>
            <a:pPr algn="l">
              <a:lnSpc>
                <a:spcPts val="2500"/>
              </a:lnSpc>
              <a:spcBef>
                <a:spcPts val="0"/>
              </a:spcBef>
              <a:spcAft>
                <a:spcPts val="0"/>
              </a:spcAft>
              <a:buClrTx/>
              <a:buSzTx/>
              <a:buFont typeface="Wingdings" panose="05000000000000000000" pitchFamily="2" charset="2"/>
              <a:buChar char="Ø"/>
              <a:defRPr/>
            </a:pPr>
            <a:r>
              <a:rPr lang="zh-CN" altLang="en-US" sz="1600" b="1" dirty="0">
                <a:solidFill>
                  <a:srgbClr val="1D4971"/>
                </a:solidFill>
                <a:latin typeface="微软雅黑" panose="020B0503020204020204" charset="-122"/>
                <a:ea typeface="微软雅黑" panose="020B0503020204020204" charset="-122"/>
              </a:rPr>
              <a:t>上海科技启明星（2017）；</a:t>
            </a:r>
            <a:endParaRPr lang="zh-CN" altLang="en-US" sz="1600" b="1" dirty="0">
              <a:solidFill>
                <a:srgbClr val="1D4971"/>
              </a:solidFill>
              <a:latin typeface="微软雅黑" panose="020B0503020204020204" charset="-122"/>
              <a:ea typeface="微软雅黑" panose="020B0503020204020204" charset="-122"/>
            </a:endParaRPr>
          </a:p>
          <a:p>
            <a:pPr algn="l">
              <a:lnSpc>
                <a:spcPts val="2500"/>
              </a:lnSpc>
              <a:spcBef>
                <a:spcPts val="0"/>
              </a:spcBef>
              <a:spcAft>
                <a:spcPts val="0"/>
              </a:spcAft>
              <a:buClrTx/>
              <a:buSzTx/>
              <a:buFont typeface="Wingdings" panose="05000000000000000000" pitchFamily="2" charset="2"/>
              <a:buChar char="Ø"/>
              <a:defRPr/>
            </a:pPr>
            <a:r>
              <a:rPr lang="zh-CN" altLang="en-US" sz="1600" b="1" dirty="0">
                <a:solidFill>
                  <a:srgbClr val="1D4971"/>
                </a:solidFill>
                <a:latin typeface="微软雅黑" panose="020B0503020204020204" charset="-122"/>
                <a:ea typeface="微软雅黑" panose="020B0503020204020204" charset="-122"/>
              </a:rPr>
              <a:t>上海市青年东方学者（2015）；</a:t>
            </a:r>
            <a:endParaRPr lang="zh-CN" altLang="en-US" sz="1600" b="1" dirty="0">
              <a:solidFill>
                <a:srgbClr val="1D4971"/>
              </a:solidFill>
              <a:latin typeface="微软雅黑" panose="020B0503020204020204" charset="-122"/>
              <a:ea typeface="微软雅黑" panose="020B0503020204020204" charset="-122"/>
            </a:endParaRPr>
          </a:p>
          <a:p>
            <a:pPr algn="l">
              <a:lnSpc>
                <a:spcPts val="2500"/>
              </a:lnSpc>
              <a:spcBef>
                <a:spcPts val="0"/>
              </a:spcBef>
              <a:spcAft>
                <a:spcPts val="0"/>
              </a:spcAft>
              <a:buClrTx/>
              <a:buSzTx/>
              <a:buFont typeface="Wingdings" panose="05000000000000000000" pitchFamily="2" charset="2"/>
              <a:buChar char="Ø"/>
              <a:defRPr/>
            </a:pPr>
            <a:r>
              <a:rPr lang="zh-CN" altLang="en-US" sz="1600" b="1" dirty="0">
                <a:solidFill>
                  <a:srgbClr val="1D4971"/>
                </a:solidFill>
                <a:latin typeface="微软雅黑" panose="020B0503020204020204" charset="-122"/>
                <a:ea typeface="微软雅黑" panose="020B0503020204020204" charset="-122"/>
              </a:rPr>
              <a:t>上海健康医学院学科带头人（2021）；</a:t>
            </a:r>
            <a:endParaRPr lang="zh-CN" altLang="en-US" sz="1600" b="1" dirty="0">
              <a:solidFill>
                <a:srgbClr val="1D4971"/>
              </a:solidFill>
              <a:latin typeface="微软雅黑" panose="020B0503020204020204" charset="-122"/>
              <a:ea typeface="微软雅黑" panose="020B0503020204020204" charset="-122"/>
            </a:endParaRPr>
          </a:p>
          <a:p>
            <a:pPr algn="l">
              <a:lnSpc>
                <a:spcPts val="2500"/>
              </a:lnSpc>
              <a:spcBef>
                <a:spcPts val="0"/>
              </a:spcBef>
              <a:spcAft>
                <a:spcPts val="0"/>
              </a:spcAft>
              <a:buClrTx/>
              <a:buSzTx/>
              <a:buFont typeface="Wingdings" panose="05000000000000000000" pitchFamily="2" charset="2"/>
              <a:buChar char="Ø"/>
              <a:defRPr/>
            </a:pPr>
            <a:r>
              <a:rPr lang="zh-CN" altLang="en-US" sz="1600" b="1" dirty="0">
                <a:solidFill>
                  <a:srgbClr val="1D4971"/>
                </a:solidFill>
                <a:latin typeface="微软雅黑" panose="020B0503020204020204" charset="-122"/>
                <a:ea typeface="微软雅黑" panose="020B0503020204020204" charset="-122"/>
              </a:rPr>
              <a:t>获国家自然科学基金、上海市科委、教委等课题8项；发表SCI收录论文60余篇，单篇最高引用</a:t>
            </a:r>
            <a:r>
              <a:rPr lang="en-US" altLang="zh-CN" sz="1600" b="1" dirty="0">
                <a:solidFill>
                  <a:srgbClr val="FF0000"/>
                </a:solidFill>
                <a:latin typeface="微软雅黑" panose="020B0503020204020204" charset="-122"/>
                <a:ea typeface="微软雅黑" panose="020B0503020204020204" charset="-122"/>
              </a:rPr>
              <a:t>1000</a:t>
            </a:r>
            <a:r>
              <a:rPr lang="zh-CN" altLang="en-US" sz="1600" b="1" dirty="0">
                <a:solidFill>
                  <a:srgbClr val="1D4971"/>
                </a:solidFill>
                <a:latin typeface="微软雅黑" panose="020B0503020204020204" charset="-122"/>
                <a:ea typeface="微软雅黑" panose="020B0503020204020204" charset="-122"/>
              </a:rPr>
              <a:t>余次，</a:t>
            </a:r>
            <a:r>
              <a:rPr lang="en-US" altLang="zh-CN" sz="1600" b="1" dirty="0">
                <a:solidFill>
                  <a:srgbClr val="FF0000"/>
                </a:solidFill>
                <a:latin typeface="微软雅黑" panose="020B0503020204020204" charset="-122"/>
                <a:ea typeface="微软雅黑" panose="020B0503020204020204" charset="-122"/>
              </a:rPr>
              <a:t>5</a:t>
            </a:r>
            <a:r>
              <a:rPr lang="zh-CN" altLang="en-US" sz="1600" b="1" dirty="0">
                <a:solidFill>
                  <a:srgbClr val="1D4971"/>
                </a:solidFill>
                <a:latin typeface="微软雅黑" panose="020B0503020204020204" charset="-122"/>
                <a:ea typeface="微软雅黑" panose="020B0503020204020204" charset="-122"/>
              </a:rPr>
              <a:t>篇</a:t>
            </a:r>
            <a:r>
              <a:rPr lang="en-US" altLang="zh-CN" sz="1600" b="1" dirty="0">
                <a:solidFill>
                  <a:srgbClr val="FF0000"/>
                </a:solidFill>
                <a:latin typeface="微软雅黑" panose="020B0503020204020204" charset="-122"/>
                <a:ea typeface="微软雅黑" panose="020B0503020204020204" charset="-122"/>
              </a:rPr>
              <a:t>ESI</a:t>
            </a:r>
            <a:r>
              <a:rPr lang="zh-CN" altLang="en-US" sz="1600" b="1" dirty="0">
                <a:solidFill>
                  <a:srgbClr val="1D4971"/>
                </a:solidFill>
                <a:latin typeface="微软雅黑" panose="020B0503020204020204" charset="-122"/>
                <a:ea typeface="微软雅黑" panose="020B0503020204020204" charset="-122"/>
              </a:rPr>
              <a:t>高被引论文，</a:t>
            </a:r>
            <a:r>
              <a:rPr lang="en-US" altLang="zh-CN" sz="1600" b="1" dirty="0">
                <a:solidFill>
                  <a:srgbClr val="FF0000"/>
                </a:solidFill>
                <a:latin typeface="微软雅黑" panose="020B0503020204020204" charset="-122"/>
                <a:ea typeface="微软雅黑" panose="020B0503020204020204" charset="-122"/>
              </a:rPr>
              <a:t>IF&gt;10</a:t>
            </a:r>
            <a:r>
              <a:rPr lang="zh-CN" altLang="en-US" sz="1600" b="1" dirty="0">
                <a:solidFill>
                  <a:srgbClr val="1D4971"/>
                </a:solidFill>
                <a:latin typeface="微软雅黑" panose="020B0503020204020204" charset="-122"/>
                <a:ea typeface="微软雅黑" panose="020B0503020204020204" charset="-122"/>
              </a:rPr>
              <a:t>论文</a:t>
            </a:r>
            <a:r>
              <a:rPr lang="en-US" altLang="zh-CN" sz="1600" b="1" dirty="0">
                <a:solidFill>
                  <a:srgbClr val="FF0000"/>
                </a:solidFill>
                <a:latin typeface="微软雅黑" panose="020B0503020204020204" charset="-122"/>
                <a:ea typeface="微软雅黑" panose="020B0503020204020204" charset="-122"/>
              </a:rPr>
              <a:t>20</a:t>
            </a:r>
            <a:r>
              <a:rPr lang="zh-CN" altLang="en-US" sz="1600" b="1" dirty="0">
                <a:solidFill>
                  <a:srgbClr val="FF0000"/>
                </a:solidFill>
                <a:latin typeface="微软雅黑" panose="020B0503020204020204" charset="-122"/>
                <a:ea typeface="微软雅黑" panose="020B0503020204020204" charset="-122"/>
              </a:rPr>
              <a:t>余篇</a:t>
            </a:r>
            <a:r>
              <a:rPr lang="zh-CN" altLang="en-US" sz="1600" b="1" dirty="0">
                <a:solidFill>
                  <a:srgbClr val="1D4971"/>
                </a:solidFill>
                <a:latin typeface="微软雅黑" panose="020B0503020204020204" charset="-122"/>
                <a:ea typeface="微软雅黑" panose="020B0503020204020204" charset="-122"/>
              </a:rPr>
              <a:t>；授权专利</a:t>
            </a:r>
            <a:r>
              <a:rPr lang="zh-CN" altLang="en-US" sz="1600" b="1" dirty="0">
                <a:solidFill>
                  <a:srgbClr val="FF0000"/>
                </a:solidFill>
                <a:latin typeface="微软雅黑" panose="020B0503020204020204" charset="-122"/>
                <a:ea typeface="微软雅黑" panose="020B0503020204020204" charset="-122"/>
              </a:rPr>
              <a:t>10余项</a:t>
            </a:r>
            <a:r>
              <a:rPr lang="zh-CN" altLang="en-US" sz="1600" b="1" dirty="0">
                <a:solidFill>
                  <a:srgbClr val="1D4971"/>
                </a:solidFill>
                <a:latin typeface="微软雅黑" panose="020B0503020204020204" charset="-122"/>
                <a:ea typeface="微软雅黑" panose="020B0503020204020204" charset="-122"/>
              </a:rPr>
              <a:t>，美国专利</a:t>
            </a:r>
            <a:r>
              <a:rPr lang="en-US" altLang="zh-CN" sz="1600" b="1" dirty="0">
                <a:solidFill>
                  <a:srgbClr val="FF0000"/>
                </a:solidFill>
                <a:latin typeface="微软雅黑" panose="020B0503020204020204" charset="-122"/>
                <a:ea typeface="微软雅黑" panose="020B0503020204020204" charset="-122"/>
              </a:rPr>
              <a:t>1</a:t>
            </a:r>
            <a:r>
              <a:rPr lang="zh-CN" altLang="en-US" sz="1600" b="1" dirty="0">
                <a:solidFill>
                  <a:srgbClr val="FF0000"/>
                </a:solidFill>
                <a:latin typeface="微软雅黑" panose="020B0503020204020204" charset="-122"/>
                <a:ea typeface="微软雅黑" panose="020B0503020204020204" charset="-122"/>
              </a:rPr>
              <a:t>项</a:t>
            </a:r>
            <a:r>
              <a:rPr lang="zh-CN" altLang="en-US" sz="1600" b="1" dirty="0">
                <a:solidFill>
                  <a:srgbClr val="1D4971"/>
                </a:solidFill>
                <a:latin typeface="微软雅黑" panose="020B0503020204020204" charset="-122"/>
                <a:ea typeface="微软雅黑" panose="020B0503020204020204" charset="-122"/>
              </a:rPr>
              <a:t>。</a:t>
            </a:r>
            <a:endParaRPr lang="zh-CN" altLang="en-US" sz="1600" b="1" dirty="0">
              <a:solidFill>
                <a:srgbClr val="1D4971"/>
              </a:solidFill>
              <a:latin typeface="微软雅黑" panose="020B0503020204020204" charset="-122"/>
              <a:ea typeface="微软雅黑" panose="020B0503020204020204" charset="-122"/>
            </a:endParaRPr>
          </a:p>
        </p:txBody>
      </p:sp>
      <p:pic>
        <p:nvPicPr>
          <p:cNvPr id="53" name="图片 52"/>
          <p:cNvPicPr>
            <a:picLocks noChangeAspect="1"/>
          </p:cNvPicPr>
          <p:nvPr>
            <p:custDataLst>
              <p:tags r:id="rId3"/>
            </p:custDataLst>
          </p:nvPr>
        </p:nvPicPr>
        <p:blipFill>
          <a:blip r:embed="rId4"/>
          <a:stretch>
            <a:fillRect/>
          </a:stretch>
        </p:blipFill>
        <p:spPr>
          <a:xfrm>
            <a:off x="4337685" y="4665980"/>
            <a:ext cx="1350645" cy="1736725"/>
          </a:xfrm>
          <a:prstGeom prst="rect">
            <a:avLst/>
          </a:prstGeom>
          <a:ln>
            <a:solidFill>
              <a:srgbClr val="0070C0"/>
            </a:solidFill>
          </a:ln>
        </p:spPr>
      </p:pic>
      <p:pic>
        <p:nvPicPr>
          <p:cNvPr id="54" name="图片 53"/>
          <p:cNvPicPr>
            <a:picLocks noChangeAspect="1"/>
          </p:cNvPicPr>
          <p:nvPr>
            <p:custDataLst>
              <p:tags r:id="rId5"/>
            </p:custDataLst>
          </p:nvPr>
        </p:nvPicPr>
        <p:blipFill>
          <a:blip r:embed="rId6"/>
          <a:stretch>
            <a:fillRect/>
          </a:stretch>
        </p:blipFill>
        <p:spPr>
          <a:xfrm>
            <a:off x="5751830" y="4665980"/>
            <a:ext cx="1350645" cy="1736725"/>
          </a:xfrm>
          <a:prstGeom prst="rect">
            <a:avLst/>
          </a:prstGeom>
          <a:ln>
            <a:solidFill>
              <a:srgbClr val="0070C0"/>
            </a:solidFill>
          </a:ln>
        </p:spPr>
      </p:pic>
      <p:pic>
        <p:nvPicPr>
          <p:cNvPr id="55" name="Picture 2" descr="C:\Users\Lenovo\Desktop\未标题-1.tif"/>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t="210" b="210"/>
          <a:stretch>
            <a:fillRect/>
          </a:stretch>
        </p:blipFill>
        <p:spPr bwMode="auto">
          <a:xfrm>
            <a:off x="8577798" y="4055115"/>
            <a:ext cx="1641892" cy="1219513"/>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56" name="图片 55"/>
          <p:cNvPicPr>
            <a:picLocks noChangeAspect="1"/>
          </p:cNvPicPr>
          <p:nvPr>
            <p:custDataLst>
              <p:tags r:id="rId9"/>
            </p:custDataLst>
          </p:nvPr>
        </p:nvPicPr>
        <p:blipFill>
          <a:blip r:embed="rId10"/>
          <a:srcRect t="210" b="210"/>
          <a:stretch>
            <a:fillRect/>
          </a:stretch>
        </p:blipFill>
        <p:spPr>
          <a:xfrm>
            <a:off x="10314940" y="4055115"/>
            <a:ext cx="1641892" cy="1219513"/>
          </a:xfrm>
          <a:prstGeom prst="rect">
            <a:avLst/>
          </a:prstGeom>
          <a:ln>
            <a:solidFill>
              <a:srgbClr val="0070C0"/>
            </a:solidFill>
          </a:ln>
        </p:spPr>
      </p:pic>
      <p:pic>
        <p:nvPicPr>
          <p:cNvPr id="57" name="图片 56"/>
          <p:cNvPicPr>
            <a:picLocks noChangeAspect="1"/>
          </p:cNvPicPr>
          <p:nvPr>
            <p:custDataLst>
              <p:tags r:id="rId11"/>
            </p:custDataLst>
          </p:nvPr>
        </p:nvPicPr>
        <p:blipFill>
          <a:blip r:embed="rId12"/>
          <a:srcRect t="210" b="210"/>
          <a:stretch>
            <a:fillRect/>
          </a:stretch>
        </p:blipFill>
        <p:spPr>
          <a:xfrm>
            <a:off x="8577798" y="5369878"/>
            <a:ext cx="1641892" cy="1219513"/>
          </a:xfrm>
          <a:prstGeom prst="rect">
            <a:avLst/>
          </a:prstGeom>
          <a:ln>
            <a:solidFill>
              <a:srgbClr val="0070C0"/>
            </a:solidFill>
          </a:ln>
        </p:spPr>
      </p:pic>
      <p:pic>
        <p:nvPicPr>
          <p:cNvPr id="58" name="图片 57"/>
          <p:cNvPicPr>
            <a:picLocks noChangeAspect="1"/>
          </p:cNvPicPr>
          <p:nvPr>
            <p:custDataLst>
              <p:tags r:id="rId13"/>
            </p:custDataLst>
          </p:nvPr>
        </p:nvPicPr>
        <p:blipFill>
          <a:blip r:embed="rId14"/>
          <a:srcRect t="210" b="210"/>
          <a:stretch>
            <a:fillRect/>
          </a:stretch>
        </p:blipFill>
        <p:spPr>
          <a:xfrm>
            <a:off x="10314940" y="5369878"/>
            <a:ext cx="1641892" cy="1219513"/>
          </a:xfrm>
          <a:prstGeom prst="rect">
            <a:avLst/>
          </a:prstGeom>
          <a:ln>
            <a:solidFill>
              <a:srgbClr val="0070C0"/>
            </a:solidFill>
          </a:ln>
        </p:spPr>
      </p:pic>
      <p:pic>
        <p:nvPicPr>
          <p:cNvPr id="45056" name="图片 45055"/>
          <p:cNvPicPr>
            <a:picLocks noChangeAspect="1"/>
          </p:cNvPicPr>
          <p:nvPr>
            <p:custDataLst>
              <p:tags r:id="rId15"/>
            </p:custDataLst>
          </p:nvPr>
        </p:nvPicPr>
        <p:blipFill>
          <a:blip r:embed="rId16"/>
          <a:stretch>
            <a:fillRect/>
          </a:stretch>
        </p:blipFill>
        <p:spPr>
          <a:xfrm>
            <a:off x="7165975" y="4665980"/>
            <a:ext cx="1350645" cy="1736725"/>
          </a:xfrm>
          <a:prstGeom prst="rect">
            <a:avLst/>
          </a:prstGeom>
          <a:ln>
            <a:solidFill>
              <a:srgbClr val="0070C0"/>
            </a:solidFill>
          </a:ln>
        </p:spPr>
      </p:pic>
      <p:sp>
        <p:nvSpPr>
          <p:cNvPr id="2" name="文本框 22"/>
          <p:cNvSpPr txBox="1"/>
          <p:nvPr>
            <p:custDataLst>
              <p:tags r:id="rId17"/>
            </p:custDataLst>
          </p:nvPr>
        </p:nvSpPr>
        <p:spPr>
          <a:xfrm>
            <a:off x="1376680" y="104775"/>
            <a:ext cx="7784465" cy="49149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600" b="1" dirty="0">
                <a:solidFill>
                  <a:srgbClr val="FF0000"/>
                </a:solidFill>
                <a:latin typeface="微软雅黑" panose="020B0503020204020204" charset="-122"/>
                <a:ea typeface="微软雅黑" panose="020B0503020204020204" charset="-122"/>
              </a:rPr>
              <a:t>多模态分子影像与肿瘤代谢团队</a:t>
            </a:r>
            <a:r>
              <a:rPr lang="en-US" altLang="zh-CN" sz="2600" b="1" dirty="0">
                <a:solidFill>
                  <a:srgbClr val="FF0000"/>
                </a:solidFill>
                <a:latin typeface="微软雅黑" panose="020B0503020204020204" charset="-122"/>
                <a:ea typeface="微软雅黑" panose="020B0503020204020204" charset="-122"/>
              </a:rPr>
              <a:t>-PI</a:t>
            </a:r>
            <a:r>
              <a:rPr lang="zh-CN" altLang="en-US" sz="2600" b="1" dirty="0">
                <a:solidFill>
                  <a:srgbClr val="FF0000"/>
                </a:solidFill>
                <a:latin typeface="微软雅黑" panose="020B0503020204020204" charset="-122"/>
                <a:ea typeface="微软雅黑" panose="020B0503020204020204" charset="-122"/>
              </a:rPr>
              <a:t>简介</a:t>
            </a:r>
            <a:endParaRPr lang="zh-CN" altLang="en-US" sz="26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矩形 6"/>
          <p:cNvSpPr/>
          <p:nvPr/>
        </p:nvSpPr>
        <p:spPr>
          <a:xfrm>
            <a:off x="4124960" y="1064895"/>
            <a:ext cx="7515225" cy="3590290"/>
          </a:xfrm>
          <a:prstGeom prst="rect">
            <a:avLst/>
          </a:prstGeom>
          <a:noFill/>
          <a:ln w="9525">
            <a:noFill/>
          </a:ln>
        </p:spPr>
        <p:txBody>
          <a:bodyPr wrap="square" lIns="51429" tIns="25715" rIns="51429" bIns="25715">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algn="l" defTabSz="913130" eaLnBrk="1" hangingPunct="1">
              <a:lnSpc>
                <a:spcPct val="100000"/>
              </a:lnSpc>
              <a:spcBef>
                <a:spcPts val="1000"/>
              </a:spcBef>
              <a:buClrTx/>
              <a:buSzTx/>
              <a:buFont typeface="Wingdings" panose="05000000000000000000" charset="0"/>
              <a:buChar char="Ø"/>
            </a:pPr>
            <a:r>
              <a:rPr lang="zh-CN" altLang="en-US" sz="1800" b="1" dirty="0">
                <a:solidFill>
                  <a:srgbClr val="1D4971"/>
                </a:solidFill>
                <a:latin typeface="微软雅黑" panose="020B0503020204020204" charset="-122"/>
                <a:ea typeface="微软雅黑" panose="020B0503020204020204" charset="-122"/>
                <a:sym typeface="+mn-ea"/>
              </a:rPr>
              <a:t>上海健康医学院，</a:t>
            </a:r>
            <a:r>
              <a:rPr lang="zh-CN" altLang="en-US" sz="1800" b="1" dirty="0">
                <a:solidFill>
                  <a:srgbClr val="1D4971"/>
                </a:solidFill>
                <a:latin typeface="微软雅黑" panose="020B0503020204020204" charset="-122"/>
                <a:ea typeface="微软雅黑" panose="020B0503020204020204" charset="-122"/>
                <a:sym typeface="+mn-ea"/>
              </a:rPr>
              <a:t>卫生检验</a:t>
            </a:r>
            <a:r>
              <a:rPr lang="zh-CN" altLang="en-US" sz="1800" b="1" dirty="0">
                <a:solidFill>
                  <a:srgbClr val="1D4971"/>
                </a:solidFill>
                <a:latin typeface="微软雅黑" panose="020B0503020204020204" charset="-122"/>
                <a:ea typeface="微软雅黑" panose="020B0503020204020204" charset="-122"/>
                <a:sym typeface="+mn-ea"/>
              </a:rPr>
              <a:t>检疫学科带头人；</a:t>
            </a:r>
            <a:endParaRPr lang="zh-CN" altLang="en-US" sz="1800" b="1" dirty="0">
              <a:solidFill>
                <a:srgbClr val="1D4971"/>
              </a:solidFill>
              <a:latin typeface="微软雅黑" panose="020B0503020204020204" charset="-122"/>
              <a:ea typeface="微软雅黑" panose="020B0503020204020204" charset="-122"/>
              <a:sym typeface="+mn-ea"/>
            </a:endParaRPr>
          </a:p>
          <a:p>
            <a:pPr marL="228600" indent="-228600" algn="l" defTabSz="913130" eaLnBrk="1" fontAlgn="base" hangingPunct="1">
              <a:lnSpc>
                <a:spcPct val="100000"/>
              </a:lnSpc>
              <a:spcBef>
                <a:spcPts val="1000"/>
              </a:spcBef>
              <a:buClrTx/>
              <a:buSzTx/>
              <a:buFont typeface="Wingdings" panose="05000000000000000000" charset="0"/>
              <a:buChar char="Ø"/>
            </a:pPr>
            <a:r>
              <a:rPr lang="zh-CN" altLang="en-US" sz="1800" b="1" dirty="0">
                <a:solidFill>
                  <a:srgbClr val="1D4971"/>
                </a:solidFill>
                <a:latin typeface="微软雅黑" panose="020B0503020204020204" charset="-122"/>
                <a:ea typeface="微软雅黑" panose="020B0503020204020204" charset="-122"/>
                <a:sym typeface="+mn-ea"/>
              </a:rPr>
              <a:t>中国营养学会骨健康与营养分会副主任委员；</a:t>
            </a:r>
            <a:endParaRPr lang="zh-CN" altLang="en-US" sz="1800" b="1" dirty="0">
              <a:solidFill>
                <a:srgbClr val="1D4971"/>
              </a:solidFill>
              <a:latin typeface="微软雅黑" panose="020B0503020204020204" charset="-122"/>
              <a:ea typeface="微软雅黑" panose="020B0503020204020204" charset="-122"/>
              <a:sym typeface="+mn-ea"/>
            </a:endParaRPr>
          </a:p>
          <a:p>
            <a:pPr marL="228600" indent="-228600" algn="l" defTabSz="913130" eaLnBrk="1" fontAlgn="base" hangingPunct="1">
              <a:lnSpc>
                <a:spcPct val="100000"/>
              </a:lnSpc>
              <a:spcBef>
                <a:spcPts val="1000"/>
              </a:spcBef>
              <a:buClrTx/>
              <a:buSzTx/>
              <a:buFont typeface="Wingdings" panose="05000000000000000000" charset="0"/>
              <a:buChar char="Ø"/>
            </a:pPr>
            <a:r>
              <a:rPr lang="zh-CN" altLang="en-US" sz="1800" b="1" dirty="0">
                <a:solidFill>
                  <a:srgbClr val="1D4971"/>
                </a:solidFill>
                <a:latin typeface="微软雅黑" panose="020B0503020204020204" charset="-122"/>
                <a:ea typeface="微软雅黑" panose="020B0503020204020204" charset="-122"/>
                <a:sym typeface="+mn-ea"/>
              </a:rPr>
              <a:t>营养与保健食品分会常务委员；</a:t>
            </a:r>
            <a:endParaRPr lang="zh-CN" altLang="en-US" sz="1800" b="1" dirty="0">
              <a:solidFill>
                <a:srgbClr val="1D4971"/>
              </a:solidFill>
              <a:latin typeface="微软雅黑" panose="020B0503020204020204" charset="-122"/>
              <a:ea typeface="微软雅黑" panose="020B0503020204020204" charset="-122"/>
              <a:sym typeface="+mn-ea"/>
            </a:endParaRPr>
          </a:p>
          <a:p>
            <a:pPr marL="228600" indent="-228600" algn="l" defTabSz="913130" eaLnBrk="1" fontAlgn="base" hangingPunct="1">
              <a:lnSpc>
                <a:spcPct val="100000"/>
              </a:lnSpc>
              <a:spcBef>
                <a:spcPts val="1000"/>
              </a:spcBef>
              <a:buClrTx/>
              <a:buSzTx/>
              <a:buFont typeface="Wingdings" panose="05000000000000000000" charset="0"/>
              <a:buChar char="Ø"/>
            </a:pPr>
            <a:r>
              <a:rPr lang="zh-CN" altLang="en-US" sz="1800" b="1" dirty="0">
                <a:solidFill>
                  <a:srgbClr val="1D4971"/>
                </a:solidFill>
                <a:latin typeface="微软雅黑" panose="020B0503020204020204" charset="-122"/>
                <a:ea typeface="微软雅黑" panose="020B0503020204020204" charset="-122"/>
                <a:sym typeface="+mn-ea"/>
              </a:rPr>
              <a:t>中国微量元素科学研究会常务理事；</a:t>
            </a:r>
            <a:endParaRPr lang="zh-CN" altLang="en-US" sz="1800" b="1" dirty="0">
              <a:solidFill>
                <a:srgbClr val="1D4971"/>
              </a:solidFill>
              <a:latin typeface="微软雅黑" panose="020B0503020204020204" charset="-122"/>
              <a:ea typeface="微软雅黑" panose="020B0503020204020204" charset="-122"/>
              <a:sym typeface="+mn-ea"/>
            </a:endParaRPr>
          </a:p>
          <a:p>
            <a:pPr marL="228600" indent="-228600" algn="l" defTabSz="913130" eaLnBrk="1" fontAlgn="base" hangingPunct="1">
              <a:lnSpc>
                <a:spcPct val="100000"/>
              </a:lnSpc>
              <a:spcBef>
                <a:spcPts val="1000"/>
              </a:spcBef>
              <a:buClrTx/>
              <a:buSzTx/>
              <a:buFont typeface="Wingdings" panose="05000000000000000000" charset="0"/>
              <a:buChar char="Ø"/>
            </a:pPr>
            <a:r>
              <a:rPr lang="zh-CN" altLang="en-US" sz="1800" b="1" dirty="0">
                <a:solidFill>
                  <a:srgbClr val="1D4971"/>
                </a:solidFill>
                <a:latin typeface="微软雅黑" panose="020B0503020204020204" charset="-122"/>
                <a:ea typeface="微软雅黑" panose="020B0503020204020204" charset="-122"/>
                <a:sym typeface="+mn-ea"/>
              </a:rPr>
              <a:t>上海市营养学会理事；</a:t>
            </a:r>
            <a:endParaRPr lang="zh-CN" altLang="en-US" sz="1800" b="1" dirty="0">
              <a:solidFill>
                <a:srgbClr val="1D4971"/>
              </a:solidFill>
              <a:latin typeface="微软雅黑" panose="020B0503020204020204" charset="-122"/>
              <a:ea typeface="微软雅黑" panose="020B0503020204020204" charset="-122"/>
            </a:endParaRPr>
          </a:p>
          <a:p>
            <a:pPr marL="228600" indent="-228600" algn="l" defTabSz="913130" eaLnBrk="1" fontAlgn="base" hangingPunct="1">
              <a:lnSpc>
                <a:spcPct val="100000"/>
              </a:lnSpc>
              <a:spcBef>
                <a:spcPts val="1000"/>
              </a:spcBef>
              <a:buClrTx/>
              <a:buSzTx/>
              <a:buFont typeface="Wingdings" panose="05000000000000000000" charset="0"/>
              <a:buChar char="Ø"/>
            </a:pPr>
            <a:r>
              <a:rPr lang="zh-CN" altLang="en-US" sz="1800" b="1" dirty="0">
                <a:solidFill>
                  <a:srgbClr val="1D4971"/>
                </a:solidFill>
                <a:latin typeface="微软雅黑" panose="020B0503020204020204" charset="-122"/>
                <a:ea typeface="微软雅黑" panose="020B0503020204020204" charset="-122"/>
                <a:sym typeface="+mn-ea"/>
              </a:rPr>
              <a:t>先后主持</a:t>
            </a:r>
            <a:r>
              <a:rPr lang="zh-CN" altLang="en-US" sz="1800" b="1" dirty="0">
                <a:solidFill>
                  <a:srgbClr val="FF0000"/>
                </a:solidFill>
                <a:latin typeface="微软雅黑" panose="020B0503020204020204" charset="-122"/>
                <a:ea typeface="微软雅黑" panose="020B0503020204020204" charset="-122"/>
                <a:sym typeface="+mn-ea"/>
              </a:rPr>
              <a:t>5项国家自然</a:t>
            </a:r>
            <a:r>
              <a:rPr lang="zh-CN" altLang="en-US" sz="1800" b="1" dirty="0">
                <a:solidFill>
                  <a:srgbClr val="1D4971"/>
                </a:solidFill>
                <a:latin typeface="微软雅黑" panose="020B0503020204020204" charset="-122"/>
                <a:ea typeface="微软雅黑" panose="020B0503020204020204" charset="-122"/>
                <a:sym typeface="+mn-ea"/>
              </a:rPr>
              <a:t>科学基金，3项达能营养基金，1项肯德基餐饮健康基金，2项帝斯曼科研基金，1项振东国人体质与健康基金，1项纽崔莱健康基金等；</a:t>
            </a:r>
            <a:endParaRPr lang="zh-CN" altLang="en-US" sz="1800" b="1" dirty="0">
              <a:solidFill>
                <a:srgbClr val="1D4971"/>
              </a:solidFill>
              <a:latin typeface="微软雅黑" panose="020B0503020204020204" charset="-122"/>
              <a:ea typeface="微软雅黑" panose="020B0503020204020204" charset="-122"/>
            </a:endParaRPr>
          </a:p>
          <a:p>
            <a:pPr marL="228600" indent="-228600" algn="l" defTabSz="913130" eaLnBrk="1" fontAlgn="base" hangingPunct="1">
              <a:lnSpc>
                <a:spcPct val="100000"/>
              </a:lnSpc>
              <a:spcBef>
                <a:spcPts val="1000"/>
              </a:spcBef>
              <a:buClrTx/>
              <a:buSzTx/>
              <a:buFont typeface="Wingdings" panose="05000000000000000000" charset="0"/>
              <a:buChar char="Ø"/>
            </a:pPr>
            <a:r>
              <a:rPr lang="zh-CN" altLang="en-US" sz="1800" b="1" dirty="0">
                <a:solidFill>
                  <a:srgbClr val="1D4971"/>
                </a:solidFill>
                <a:latin typeface="微软雅黑" panose="020B0503020204020204" charset="-122"/>
                <a:ea typeface="微软雅黑" panose="020B0503020204020204" charset="-122"/>
                <a:sym typeface="+mn-ea"/>
              </a:rPr>
              <a:t>发表科研论文</a:t>
            </a:r>
            <a:r>
              <a:rPr lang="zh-CN" altLang="en-US" sz="1800" b="1" dirty="0">
                <a:solidFill>
                  <a:srgbClr val="FF0000"/>
                </a:solidFill>
                <a:latin typeface="微软雅黑" panose="020B0503020204020204" charset="-122"/>
                <a:ea typeface="微软雅黑" panose="020B0503020204020204" charset="-122"/>
                <a:sym typeface="+mn-ea"/>
              </a:rPr>
              <a:t>160余篇</a:t>
            </a:r>
            <a:r>
              <a:rPr lang="zh-CN" altLang="en-US" sz="1800" b="1" dirty="0">
                <a:solidFill>
                  <a:srgbClr val="1D4971"/>
                </a:solidFill>
                <a:latin typeface="微软雅黑" panose="020B0503020204020204" charset="-122"/>
                <a:ea typeface="微软雅黑" panose="020B0503020204020204" charset="-122"/>
                <a:sym typeface="+mn-ea"/>
              </a:rPr>
              <a:t>，其中SCI收录50余篇。授权国家</a:t>
            </a:r>
            <a:r>
              <a:rPr lang="zh-CN" altLang="en-US" sz="1800" b="1" dirty="0">
                <a:solidFill>
                  <a:srgbClr val="FF0000"/>
                </a:solidFill>
                <a:latin typeface="微软雅黑" panose="020B0503020204020204" charset="-122"/>
                <a:ea typeface="微软雅黑" panose="020B0503020204020204" charset="-122"/>
                <a:sym typeface="+mn-ea"/>
              </a:rPr>
              <a:t>发明专利5项</a:t>
            </a:r>
            <a:r>
              <a:rPr lang="zh-CN" altLang="en-US" sz="1800" b="1" dirty="0">
                <a:solidFill>
                  <a:srgbClr val="1D4971"/>
                </a:solidFill>
                <a:latin typeface="微软雅黑" panose="020B0503020204020204" charset="-122"/>
                <a:ea typeface="微软雅黑" panose="020B0503020204020204" charset="-122"/>
                <a:sym typeface="+mn-ea"/>
              </a:rPr>
              <a:t>。副主编卫健委规划</a:t>
            </a:r>
            <a:r>
              <a:rPr lang="zh-CN" altLang="en-US" sz="1800" b="1" dirty="0">
                <a:solidFill>
                  <a:srgbClr val="FF0000"/>
                </a:solidFill>
                <a:latin typeface="微软雅黑" panose="020B0503020204020204" charset="-122"/>
                <a:ea typeface="微软雅黑" panose="020B0503020204020204" charset="-122"/>
                <a:sym typeface="+mn-ea"/>
              </a:rPr>
              <a:t>教材3部</a:t>
            </a:r>
            <a:r>
              <a:rPr lang="zh-CN" altLang="en-US" sz="1800" b="1" dirty="0">
                <a:solidFill>
                  <a:srgbClr val="1D4971"/>
                </a:solidFill>
                <a:latin typeface="微软雅黑" panose="020B0503020204020204" charset="-122"/>
                <a:ea typeface="微软雅黑" panose="020B0503020204020204" charset="-122"/>
                <a:sym typeface="+mn-ea"/>
              </a:rPr>
              <a:t>。</a:t>
            </a:r>
            <a:endParaRPr lang="zh-CN" altLang="en-US" sz="1800" b="1" dirty="0">
              <a:solidFill>
                <a:srgbClr val="1D4971"/>
              </a:solidFill>
              <a:latin typeface="微软雅黑" panose="020B0503020204020204" charset="-122"/>
              <a:ea typeface="微软雅黑" panose="020B0503020204020204" charset="-122"/>
              <a:sym typeface="+mn-ea"/>
            </a:endParaRPr>
          </a:p>
        </p:txBody>
      </p:sp>
      <p:pic>
        <p:nvPicPr>
          <p:cNvPr id="36873" name="图片 18"/>
          <p:cNvPicPr>
            <a:picLocks noChangeAspect="1"/>
          </p:cNvPicPr>
          <p:nvPr>
            <p:custDataLst>
              <p:tags r:id="rId1"/>
            </p:custDataLst>
          </p:nvPr>
        </p:nvPicPr>
        <p:blipFill>
          <a:blip r:embed="rId2"/>
          <a:stretch>
            <a:fillRect/>
          </a:stretch>
        </p:blipFill>
        <p:spPr>
          <a:xfrm>
            <a:off x="1376680" y="1556385"/>
            <a:ext cx="1638300" cy="2138045"/>
          </a:xfrm>
          <a:prstGeom prst="rect">
            <a:avLst/>
          </a:prstGeom>
          <a:noFill/>
          <a:ln w="9525">
            <a:noFill/>
          </a:ln>
        </p:spPr>
      </p:pic>
      <p:grpSp>
        <p:nvGrpSpPr>
          <p:cNvPr id="36871" name="组合 3"/>
          <p:cNvGrpSpPr/>
          <p:nvPr/>
        </p:nvGrpSpPr>
        <p:grpSpPr>
          <a:xfrm>
            <a:off x="350520" y="4029075"/>
            <a:ext cx="3835632" cy="1457325"/>
            <a:chOff x="1933573" y="1808847"/>
            <a:chExt cx="4816562" cy="1942612"/>
          </a:xfrm>
        </p:grpSpPr>
        <p:grpSp>
          <p:nvGrpSpPr>
            <p:cNvPr id="36876" name="组合 1"/>
            <p:cNvGrpSpPr/>
            <p:nvPr/>
          </p:nvGrpSpPr>
          <p:grpSpPr>
            <a:xfrm>
              <a:off x="1933573" y="1808847"/>
              <a:ext cx="4816562" cy="709150"/>
              <a:chOff x="1789557" y="1664831"/>
              <a:chExt cx="4816562" cy="709150"/>
            </a:xfrm>
          </p:grpSpPr>
          <p:sp>
            <p:nvSpPr>
              <p:cNvPr id="31" name="矩形 30"/>
              <p:cNvSpPr/>
              <p:nvPr/>
            </p:nvSpPr>
            <p:spPr>
              <a:xfrm>
                <a:off x="1970745" y="2306078"/>
                <a:ext cx="4131482" cy="67903"/>
              </a:xfrm>
              <a:prstGeom prst="rect">
                <a:avLst/>
              </a:prstGeom>
              <a:gradFill flip="none" rotWithShape="1">
                <a:gsLst>
                  <a:gs pos="0">
                    <a:srgbClr val="3D88A7">
                      <a:shade val="30000"/>
                      <a:satMod val="115000"/>
                    </a:srgbClr>
                  </a:gs>
                  <a:gs pos="50000">
                    <a:srgbClr val="3D88A7">
                      <a:shade val="67500"/>
                      <a:satMod val="115000"/>
                    </a:srgbClr>
                  </a:gs>
                  <a:gs pos="100000">
                    <a:srgbClr val="3D88A7">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sz="1350">
                  <a:solidFill>
                    <a:prstClr val="white"/>
                  </a:solidFill>
                  <a:latin typeface="Franklin Gothic Medium" panose="020B0603020102020204"/>
                  <a:ea typeface="微软雅黑" panose="020B0503020204020204" charset="-122"/>
                </a:endParaRPr>
              </a:p>
            </p:txBody>
          </p:sp>
          <p:sp>
            <p:nvSpPr>
              <p:cNvPr id="36881" name="文本框 4"/>
              <p:cNvSpPr txBox="1"/>
              <p:nvPr/>
            </p:nvSpPr>
            <p:spPr>
              <a:xfrm>
                <a:off x="1789557" y="1664831"/>
                <a:ext cx="1777067" cy="641612"/>
              </a:xfrm>
              <a:prstGeom prst="rect">
                <a:avLst/>
              </a:prstGeom>
              <a:noFill/>
              <a:ln w="9525">
                <a:noFill/>
              </a:ln>
            </p:spPr>
            <p:txBody>
              <a:bodyPr wrap="square" lIns="51429" tIns="25715" rIns="51429" bIns="25715">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2400" b="1" dirty="0">
                    <a:solidFill>
                      <a:srgbClr val="012341"/>
                    </a:solidFill>
                    <a:latin typeface="微软雅黑" panose="020B0503020204020204" charset="-122"/>
                    <a:ea typeface="微软雅黑" panose="020B0503020204020204" charset="-122"/>
                  </a:rPr>
                  <a:t> </a:t>
                </a:r>
                <a:r>
                  <a:rPr lang="zh-CN" altLang="en-US" b="1" dirty="0">
                    <a:solidFill>
                      <a:srgbClr val="012341"/>
                    </a:solidFill>
                    <a:latin typeface="微软雅黑" panose="020B0503020204020204" charset="-122"/>
                    <a:ea typeface="微软雅黑" panose="020B0503020204020204" charset="-122"/>
                  </a:rPr>
                  <a:t>潘洪志</a:t>
                </a:r>
                <a:endParaRPr lang="zh-CN" altLang="en-US" b="1" dirty="0">
                  <a:solidFill>
                    <a:srgbClr val="012341"/>
                  </a:solidFill>
                  <a:latin typeface="微软雅黑" panose="020B0503020204020204" charset="-122"/>
                  <a:ea typeface="微软雅黑" panose="020B0503020204020204" charset="-122"/>
                </a:endParaRPr>
              </a:p>
            </p:txBody>
          </p:sp>
          <p:sp>
            <p:nvSpPr>
              <p:cNvPr id="36882" name="文本框 5"/>
              <p:cNvSpPr txBox="1"/>
              <p:nvPr/>
            </p:nvSpPr>
            <p:spPr>
              <a:xfrm>
                <a:off x="3507319" y="1688935"/>
                <a:ext cx="3098800" cy="559506"/>
              </a:xfrm>
              <a:prstGeom prst="rect">
                <a:avLst/>
              </a:prstGeom>
              <a:noFill/>
              <a:ln w="9525">
                <a:noFill/>
              </a:ln>
            </p:spPr>
            <p:txBody>
              <a:bodyPr lIns="51429" tIns="25715" rIns="51429" bIns="25715">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lnSpc>
                    <a:spcPct val="120000"/>
                  </a:lnSpc>
                  <a:spcBef>
                    <a:spcPct val="0"/>
                  </a:spcBef>
                  <a:buNone/>
                </a:pPr>
                <a:r>
                  <a:rPr lang="zh-CN" altLang="en-US" sz="2000" b="1" dirty="0">
                    <a:solidFill>
                      <a:srgbClr val="13436C"/>
                    </a:solidFill>
                    <a:latin typeface="微软雅黑" panose="020B0503020204020204" charset="-122"/>
                    <a:ea typeface="微软雅黑" panose="020B0503020204020204" charset="-122"/>
                  </a:rPr>
                  <a:t>博士生导师   教授</a:t>
                </a:r>
                <a:endParaRPr lang="zh-CN" altLang="en-US" sz="2000" b="1" dirty="0">
                  <a:solidFill>
                    <a:srgbClr val="13436C"/>
                  </a:solidFill>
                  <a:latin typeface="微软雅黑" panose="020B0503020204020204" charset="-122"/>
                  <a:ea typeface="微软雅黑" panose="020B0503020204020204" charset="-122"/>
                </a:endParaRPr>
              </a:p>
            </p:txBody>
          </p:sp>
        </p:grpSp>
        <p:sp>
          <p:nvSpPr>
            <p:cNvPr id="36877" name="文本框 5"/>
            <p:cNvSpPr txBox="1"/>
            <p:nvPr/>
          </p:nvSpPr>
          <p:spPr>
            <a:xfrm>
              <a:off x="2114582" y="2576581"/>
              <a:ext cx="4232577" cy="1174878"/>
            </a:xfrm>
            <a:prstGeom prst="rect">
              <a:avLst/>
            </a:prstGeom>
            <a:noFill/>
            <a:ln w="9525">
              <a:noFill/>
            </a:ln>
          </p:spPr>
          <p:txBody>
            <a:bodyPr wrap="square" lIns="51429" tIns="25715" rIns="51429" bIns="25715">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lnSpc>
                  <a:spcPct val="150000"/>
                </a:lnSpc>
                <a:spcBef>
                  <a:spcPct val="0"/>
                </a:spcBef>
                <a:buNone/>
              </a:pPr>
              <a:r>
                <a:rPr lang="zh-CN" altLang="en-US" sz="1800" b="1" dirty="0">
                  <a:solidFill>
                    <a:srgbClr val="13436C"/>
                  </a:solidFill>
                  <a:latin typeface="微软雅黑" panose="020B0503020204020204" charset="-122"/>
                  <a:ea typeface="微软雅黑" panose="020B0503020204020204" charset="-122"/>
                </a:rPr>
                <a:t>研究</a:t>
              </a:r>
              <a:r>
                <a:rPr lang="zh-CN" altLang="en-US" sz="1800" b="1" dirty="0">
                  <a:solidFill>
                    <a:srgbClr val="13436C"/>
                  </a:solidFill>
                  <a:latin typeface="微软雅黑" panose="020B0503020204020204" charset="-122"/>
                  <a:ea typeface="微软雅黑" panose="020B0503020204020204" charset="-122"/>
                </a:rPr>
                <a:t>方向：</a:t>
              </a:r>
              <a:r>
                <a:rPr lang="zh-CN" altLang="en-US" sz="1800" b="1" dirty="0">
                  <a:solidFill>
                    <a:srgbClr val="13436C"/>
                  </a:solidFill>
                  <a:latin typeface="微软雅黑" panose="020B0503020204020204" charset="-122"/>
                  <a:ea typeface="微软雅黑" panose="020B0503020204020204" charset="-122"/>
                  <a:sym typeface="+mn-ea"/>
                </a:rPr>
                <a:t>营养与慢性病、</a:t>
              </a:r>
              <a:r>
                <a:rPr lang="zh-CN" altLang="en-US" sz="1800" b="1" dirty="0">
                  <a:solidFill>
                    <a:srgbClr val="13436C"/>
                  </a:solidFill>
                  <a:latin typeface="微软雅黑" panose="020B0503020204020204" charset="-122"/>
                  <a:ea typeface="微软雅黑" panose="020B0503020204020204" charset="-122"/>
                </a:rPr>
                <a:t>生物传感检测技术</a:t>
              </a:r>
              <a:r>
                <a:rPr lang="zh-CN" altLang="en-US" sz="1800" b="1" dirty="0">
                  <a:solidFill>
                    <a:srgbClr val="13436C"/>
                  </a:solidFill>
                  <a:latin typeface="微软雅黑" panose="020B0503020204020204" charset="-122"/>
                  <a:ea typeface="微软雅黑" panose="020B0503020204020204" charset="-122"/>
                </a:rPr>
                <a:t>与应用</a:t>
              </a:r>
              <a:endParaRPr lang="zh-CN" altLang="en-US" sz="1800" b="1" dirty="0">
                <a:solidFill>
                  <a:srgbClr val="13436C"/>
                </a:solidFill>
                <a:latin typeface="微软雅黑" panose="020B0503020204020204" charset="-122"/>
                <a:ea typeface="微软雅黑" panose="020B0503020204020204" charset="-122"/>
              </a:endParaRPr>
            </a:p>
          </p:txBody>
        </p:sp>
      </p:grpSp>
      <p:pic>
        <p:nvPicPr>
          <p:cNvPr id="45058" name="图片 5"/>
          <p:cNvPicPr>
            <a:picLocks noChangeAspect="1"/>
          </p:cNvPicPr>
          <p:nvPr>
            <p:custDataLst>
              <p:tags r:id="rId3"/>
            </p:custDataLst>
          </p:nvPr>
        </p:nvPicPr>
        <p:blipFill>
          <a:blip r:embed="rId4"/>
          <a:stretch>
            <a:fillRect/>
          </a:stretch>
        </p:blipFill>
        <p:spPr>
          <a:xfrm>
            <a:off x="10613390" y="285115"/>
            <a:ext cx="1459865" cy="232410"/>
          </a:xfrm>
          <a:prstGeom prst="rect">
            <a:avLst/>
          </a:prstGeom>
          <a:noFill/>
          <a:ln w="9525">
            <a:noFill/>
          </a:ln>
        </p:spPr>
      </p:pic>
      <p:cxnSp>
        <p:nvCxnSpPr>
          <p:cNvPr id="9" name="直接连接符 8"/>
          <p:cNvCxnSpPr/>
          <p:nvPr>
            <p:custDataLst>
              <p:tags r:id="rId5"/>
            </p:custDataLst>
          </p:nvPr>
        </p:nvCxnSpPr>
        <p:spPr>
          <a:xfrm>
            <a:off x="1042988" y="571500"/>
            <a:ext cx="111490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060" name="组合 4"/>
          <p:cNvGrpSpPr/>
          <p:nvPr/>
        </p:nvGrpSpPr>
        <p:grpSpPr>
          <a:xfrm>
            <a:off x="4763" y="179388"/>
            <a:ext cx="1371600" cy="381000"/>
            <a:chOff x="0" y="224500"/>
            <a:chExt cx="2820138" cy="774915"/>
          </a:xfrm>
        </p:grpSpPr>
        <p:sp>
          <p:nvSpPr>
            <p:cNvPr id="11" name="任意多边形 5"/>
            <p:cNvSpPr/>
            <p:nvPr>
              <p:custDataLst>
                <p:tags r:id="rId6"/>
              </p:custDataLst>
            </p:nvPr>
          </p:nvSpPr>
          <p:spPr>
            <a:xfrm>
              <a:off x="0" y="224500"/>
              <a:ext cx="2248928" cy="774915"/>
            </a:xfrm>
            <a:custGeom>
              <a:avLst/>
              <a:gdLst>
                <a:gd name="connsiteX0" fmla="*/ 0 w 2249962"/>
                <a:gd name="connsiteY0" fmla="*/ 0 h 774915"/>
                <a:gd name="connsiteX1" fmla="*/ 2249962 w 2249962"/>
                <a:gd name="connsiteY1" fmla="*/ 0 h 774915"/>
                <a:gd name="connsiteX2" fmla="*/ 1475047 w 2249962"/>
                <a:gd name="connsiteY2" fmla="*/ 774915 h 774915"/>
                <a:gd name="connsiteX3" fmla="*/ 0 w 2249962"/>
                <a:gd name="connsiteY3" fmla="*/ 774915 h 774915"/>
              </a:gdLst>
              <a:ahLst/>
              <a:cxnLst>
                <a:cxn ang="0">
                  <a:pos x="connsiteX0" y="connsiteY0"/>
                </a:cxn>
                <a:cxn ang="0">
                  <a:pos x="connsiteX1" y="connsiteY1"/>
                </a:cxn>
                <a:cxn ang="0">
                  <a:pos x="connsiteX2" y="connsiteY2"/>
                </a:cxn>
                <a:cxn ang="0">
                  <a:pos x="connsiteX3" y="connsiteY3"/>
                </a:cxn>
              </a:cxnLst>
              <a:rect l="l" t="t" r="r" b="b"/>
              <a:pathLst>
                <a:path w="2249962" h="774915">
                  <a:moveTo>
                    <a:pt x="0" y="0"/>
                  </a:moveTo>
                  <a:lnTo>
                    <a:pt x="2249962" y="0"/>
                  </a:lnTo>
                  <a:lnTo>
                    <a:pt x="1475047" y="774915"/>
                  </a:lnTo>
                  <a:lnTo>
                    <a:pt x="0" y="77491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mn-lt"/>
                <a:ea typeface="+mn-ea"/>
                <a:cs typeface="+mn-cs"/>
                <a:sym typeface="+mn-ea"/>
              </a:endParaRPr>
            </a:p>
          </p:txBody>
        </p:sp>
        <p:sp>
          <p:nvSpPr>
            <p:cNvPr id="12" name="任意多边形 6"/>
            <p:cNvSpPr/>
            <p:nvPr>
              <p:custDataLst>
                <p:tags r:id="rId7"/>
              </p:custDataLst>
            </p:nvPr>
          </p:nvSpPr>
          <p:spPr>
            <a:xfrm>
              <a:off x="1579800" y="224500"/>
              <a:ext cx="956365"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mn-lt"/>
                <a:ea typeface="+mn-ea"/>
                <a:cs typeface="+mn-cs"/>
              </a:endParaRPr>
            </a:p>
          </p:txBody>
        </p:sp>
        <p:sp>
          <p:nvSpPr>
            <p:cNvPr id="13" name="任意多边形 7"/>
            <p:cNvSpPr/>
            <p:nvPr>
              <p:custDataLst>
                <p:tags r:id="rId8"/>
              </p:custDataLst>
            </p:nvPr>
          </p:nvSpPr>
          <p:spPr>
            <a:xfrm>
              <a:off x="1863771" y="224500"/>
              <a:ext cx="956367"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mn-lt"/>
                <a:ea typeface="+mn-ea"/>
                <a:cs typeface="+mn-cs"/>
              </a:endParaRPr>
            </a:p>
          </p:txBody>
        </p:sp>
      </p:grpSp>
      <p:sp>
        <p:nvSpPr>
          <p:cNvPr id="2" name="文本框 22"/>
          <p:cNvSpPr txBox="1"/>
          <p:nvPr>
            <p:custDataLst>
              <p:tags r:id="rId9"/>
            </p:custDataLst>
          </p:nvPr>
        </p:nvSpPr>
        <p:spPr>
          <a:xfrm>
            <a:off x="1376680" y="104775"/>
            <a:ext cx="7784465" cy="49149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600" b="1" dirty="0">
                <a:solidFill>
                  <a:srgbClr val="FF0000"/>
                </a:solidFill>
                <a:latin typeface="微软雅黑" panose="020B0503020204020204" charset="-122"/>
                <a:ea typeface="微软雅黑" panose="020B0503020204020204" charset="-122"/>
              </a:rPr>
              <a:t>生物传感检测团队</a:t>
            </a:r>
            <a:r>
              <a:rPr lang="en-US" altLang="zh-CN" sz="2600" b="1" dirty="0">
                <a:solidFill>
                  <a:srgbClr val="FF0000"/>
                </a:solidFill>
                <a:latin typeface="微软雅黑" panose="020B0503020204020204" charset="-122"/>
                <a:ea typeface="微软雅黑" panose="020B0503020204020204" charset="-122"/>
              </a:rPr>
              <a:t>-PI</a:t>
            </a:r>
            <a:r>
              <a:rPr lang="zh-CN" altLang="en-US" sz="2600" b="1" dirty="0">
                <a:solidFill>
                  <a:srgbClr val="FF0000"/>
                </a:solidFill>
                <a:latin typeface="微软雅黑" panose="020B0503020204020204" charset="-122"/>
                <a:ea typeface="微软雅黑" panose="020B0503020204020204" charset="-122"/>
              </a:rPr>
              <a:t>简介</a:t>
            </a:r>
            <a:endParaRPr lang="zh-CN" altLang="en-US" sz="2600" b="1" dirty="0">
              <a:solidFill>
                <a:srgbClr val="FF0000"/>
              </a:solidFill>
              <a:latin typeface="微软雅黑" panose="020B0503020204020204" charset="-122"/>
              <a:ea typeface="微软雅黑" panose="020B0503020204020204" charset="-122"/>
            </a:endParaRPr>
          </a:p>
        </p:txBody>
      </p:sp>
      <p:pic>
        <p:nvPicPr>
          <p:cNvPr id="38921" name="图片 2"/>
          <p:cNvPicPr>
            <a:picLocks noChangeAspect="1"/>
          </p:cNvPicPr>
          <p:nvPr>
            <p:custDataLst>
              <p:tags r:id="rId10"/>
            </p:custDataLst>
          </p:nvPr>
        </p:nvPicPr>
        <p:blipFill>
          <a:blip r:embed="rId11"/>
          <a:stretch>
            <a:fillRect/>
          </a:stretch>
        </p:blipFill>
        <p:spPr>
          <a:xfrm>
            <a:off x="5130165" y="4920615"/>
            <a:ext cx="1125220" cy="1597025"/>
          </a:xfrm>
          <a:prstGeom prst="rect">
            <a:avLst/>
          </a:prstGeom>
          <a:noFill/>
          <a:ln w="9525">
            <a:noFill/>
          </a:ln>
        </p:spPr>
      </p:pic>
      <p:pic>
        <p:nvPicPr>
          <p:cNvPr id="38922" name="图片 4"/>
          <p:cNvPicPr>
            <a:picLocks noChangeAspect="1"/>
          </p:cNvPicPr>
          <p:nvPr>
            <p:custDataLst>
              <p:tags r:id="rId12"/>
            </p:custDataLst>
          </p:nvPr>
        </p:nvPicPr>
        <p:blipFill>
          <a:blip r:embed="rId13"/>
          <a:stretch>
            <a:fillRect/>
          </a:stretch>
        </p:blipFill>
        <p:spPr>
          <a:xfrm>
            <a:off x="3809365" y="4921250"/>
            <a:ext cx="1237615" cy="1596390"/>
          </a:xfrm>
          <a:prstGeom prst="rect">
            <a:avLst/>
          </a:prstGeom>
          <a:noFill/>
          <a:ln w="9525">
            <a:noFill/>
          </a:ln>
        </p:spPr>
      </p:pic>
      <p:pic>
        <p:nvPicPr>
          <p:cNvPr id="38923" name="图片 7"/>
          <p:cNvPicPr>
            <a:picLocks noChangeAspect="1"/>
          </p:cNvPicPr>
          <p:nvPr>
            <p:custDataLst>
              <p:tags r:id="rId14"/>
            </p:custDataLst>
          </p:nvPr>
        </p:nvPicPr>
        <p:blipFill>
          <a:blip r:embed="rId15"/>
          <a:stretch>
            <a:fillRect/>
          </a:stretch>
        </p:blipFill>
        <p:spPr>
          <a:xfrm>
            <a:off x="9756775" y="4919980"/>
            <a:ext cx="2130425" cy="1597660"/>
          </a:xfrm>
          <a:prstGeom prst="rect">
            <a:avLst/>
          </a:prstGeom>
          <a:noFill/>
          <a:ln w="9525">
            <a:noFill/>
          </a:ln>
        </p:spPr>
      </p:pic>
      <p:pic>
        <p:nvPicPr>
          <p:cNvPr id="38924" name="图片 14"/>
          <p:cNvPicPr>
            <a:picLocks noChangeAspect="1"/>
          </p:cNvPicPr>
          <p:nvPr>
            <p:custDataLst>
              <p:tags r:id="rId16"/>
            </p:custDataLst>
          </p:nvPr>
        </p:nvPicPr>
        <p:blipFill>
          <a:blip r:embed="rId17"/>
          <a:stretch>
            <a:fillRect/>
          </a:stretch>
        </p:blipFill>
        <p:spPr>
          <a:xfrm>
            <a:off x="6338570" y="4919980"/>
            <a:ext cx="1196975" cy="1597660"/>
          </a:xfrm>
          <a:prstGeom prst="rect">
            <a:avLst/>
          </a:prstGeom>
          <a:noFill/>
          <a:ln w="9525">
            <a:noFill/>
          </a:ln>
        </p:spPr>
      </p:pic>
      <p:pic>
        <p:nvPicPr>
          <p:cNvPr id="38925" name="图片 16"/>
          <p:cNvPicPr>
            <a:picLocks noChangeAspect="1"/>
          </p:cNvPicPr>
          <p:nvPr>
            <p:custDataLst>
              <p:tags r:id="rId18"/>
            </p:custDataLst>
          </p:nvPr>
        </p:nvPicPr>
        <p:blipFill>
          <a:blip r:embed="rId19"/>
          <a:stretch>
            <a:fillRect/>
          </a:stretch>
        </p:blipFill>
        <p:spPr>
          <a:xfrm>
            <a:off x="7618730" y="4920615"/>
            <a:ext cx="2054860" cy="159702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948863" y="179388"/>
            <a:ext cx="2124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8"/>
          <p:cNvCxnSpPr/>
          <p:nvPr/>
        </p:nvCxnSpPr>
        <p:spPr>
          <a:xfrm>
            <a:off x="1042988" y="571500"/>
            <a:ext cx="111490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1316" name="组合 4"/>
          <p:cNvGrpSpPr/>
          <p:nvPr/>
        </p:nvGrpSpPr>
        <p:grpSpPr bwMode="auto">
          <a:xfrm>
            <a:off x="4763" y="179388"/>
            <a:ext cx="1371600" cy="381000"/>
            <a:chOff x="0" y="224500"/>
            <a:chExt cx="2820138" cy="774915"/>
          </a:xfrm>
        </p:grpSpPr>
        <p:sp>
          <p:nvSpPr>
            <p:cNvPr id="11" name="任意多边形 5"/>
            <p:cNvSpPr/>
            <p:nvPr/>
          </p:nvSpPr>
          <p:spPr>
            <a:xfrm>
              <a:off x="0" y="224500"/>
              <a:ext cx="2248928" cy="774915"/>
            </a:xfrm>
            <a:custGeom>
              <a:avLst/>
              <a:gdLst>
                <a:gd name="connsiteX0" fmla="*/ 0 w 2249962"/>
                <a:gd name="connsiteY0" fmla="*/ 0 h 774915"/>
                <a:gd name="connsiteX1" fmla="*/ 2249962 w 2249962"/>
                <a:gd name="connsiteY1" fmla="*/ 0 h 774915"/>
                <a:gd name="connsiteX2" fmla="*/ 1475047 w 2249962"/>
                <a:gd name="connsiteY2" fmla="*/ 774915 h 774915"/>
                <a:gd name="connsiteX3" fmla="*/ 0 w 2249962"/>
                <a:gd name="connsiteY3" fmla="*/ 774915 h 774915"/>
              </a:gdLst>
              <a:ahLst/>
              <a:cxnLst>
                <a:cxn ang="0">
                  <a:pos x="connsiteX0" y="connsiteY0"/>
                </a:cxn>
                <a:cxn ang="0">
                  <a:pos x="connsiteX1" y="connsiteY1"/>
                </a:cxn>
                <a:cxn ang="0">
                  <a:pos x="connsiteX2" y="connsiteY2"/>
                </a:cxn>
                <a:cxn ang="0">
                  <a:pos x="connsiteX3" y="connsiteY3"/>
                </a:cxn>
              </a:cxnLst>
              <a:rect l="l" t="t" r="r" b="b"/>
              <a:pathLst>
                <a:path w="2249962" h="774915">
                  <a:moveTo>
                    <a:pt x="0" y="0"/>
                  </a:moveTo>
                  <a:lnTo>
                    <a:pt x="2249962" y="0"/>
                  </a:lnTo>
                  <a:lnTo>
                    <a:pt x="1475047" y="774915"/>
                  </a:lnTo>
                  <a:lnTo>
                    <a:pt x="0" y="77491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sz="2400" dirty="0">
                <a:solidFill>
                  <a:prstClr val="white"/>
                </a:solidFill>
                <a:sym typeface="+mn-ea"/>
              </a:endParaRPr>
            </a:p>
          </p:txBody>
        </p:sp>
        <p:sp>
          <p:nvSpPr>
            <p:cNvPr id="12" name="任意多边形 6"/>
            <p:cNvSpPr/>
            <p:nvPr/>
          </p:nvSpPr>
          <p:spPr>
            <a:xfrm>
              <a:off x="1579800" y="224500"/>
              <a:ext cx="956365"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solidFill>
                  <a:prstClr val="white"/>
                </a:solidFill>
              </a:endParaRPr>
            </a:p>
          </p:txBody>
        </p:sp>
        <p:sp>
          <p:nvSpPr>
            <p:cNvPr id="13" name="任意多边形 7"/>
            <p:cNvSpPr/>
            <p:nvPr/>
          </p:nvSpPr>
          <p:spPr>
            <a:xfrm>
              <a:off x="1863771" y="224500"/>
              <a:ext cx="956367"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solidFill>
                  <a:prstClr val="white"/>
                </a:solidFill>
              </a:endParaRPr>
            </a:p>
          </p:txBody>
        </p:sp>
      </p:grpSp>
      <p:sp>
        <p:nvSpPr>
          <p:cNvPr id="27" name="矩形 26"/>
          <p:cNvSpPr/>
          <p:nvPr/>
        </p:nvSpPr>
        <p:spPr>
          <a:xfrm>
            <a:off x="4763" y="6688138"/>
            <a:ext cx="12187237" cy="1698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dirty="0"/>
          </a:p>
        </p:txBody>
      </p:sp>
      <p:sp>
        <p:nvSpPr>
          <p:cNvPr id="141318" name="矩形 6"/>
          <p:cNvSpPr>
            <a:spLocks noChangeArrowheads="1"/>
          </p:cNvSpPr>
          <p:nvPr/>
        </p:nvSpPr>
        <p:spPr bwMode="auto">
          <a:xfrm>
            <a:off x="4644390" y="975360"/>
            <a:ext cx="7113270" cy="297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7" rIns="68572" bIns="34287">
            <a:spAutoFit/>
          </a:bodyPr>
          <a:lstStyle>
            <a:lvl1pPr marL="284480" indent="-284480" defTabSz="9131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9131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4pPr>
            <a:lvl5pPr marL="20574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9pPr>
          </a:lstStyle>
          <a:p>
            <a:pPr algn="l">
              <a:lnSpc>
                <a:spcPct val="15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rPr>
              <a:t>“上海生物化学与分子生物学学会”第十五届理事；</a:t>
            </a:r>
            <a:endParaRPr lang="zh-CN" altLang="en-US" sz="1800" b="1" dirty="0">
              <a:solidFill>
                <a:srgbClr val="1D4971"/>
              </a:solidFill>
              <a:latin typeface="微软雅黑" panose="020B0503020204020204" charset="-122"/>
              <a:ea typeface="微软雅黑" panose="020B0503020204020204" charset="-122"/>
            </a:endParaRPr>
          </a:p>
          <a:p>
            <a:pPr algn="l" eaLnBrk="1" hangingPunct="1">
              <a:lnSpc>
                <a:spcPct val="15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rPr>
              <a:t>主持国家自然科学基金面上项目3项，省部级等科研项目2项；</a:t>
            </a:r>
            <a:endParaRPr lang="zh-CN" altLang="en-US" sz="1800" b="1" dirty="0">
              <a:solidFill>
                <a:srgbClr val="1D4971"/>
              </a:solidFill>
              <a:latin typeface="微软雅黑" panose="020B0503020204020204" charset="-122"/>
              <a:ea typeface="微软雅黑" panose="020B0503020204020204" charset="-122"/>
            </a:endParaRPr>
          </a:p>
          <a:p>
            <a:pPr algn="l">
              <a:lnSpc>
                <a:spcPct val="15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rPr>
              <a:t>发表SCI论文41篇，以第一（含并列）或通讯作者（含共同）先后在</a:t>
            </a:r>
            <a:r>
              <a:rPr lang="zh-CN" altLang="en-US" sz="1800" b="1" dirty="0">
                <a:solidFill>
                  <a:srgbClr val="FF0000"/>
                </a:solidFill>
                <a:latin typeface="微软雅黑" panose="020B0503020204020204" charset="-122"/>
                <a:ea typeface="微软雅黑" panose="020B0503020204020204" charset="-122"/>
              </a:rPr>
              <a:t>Cell Research、Hepatology、Cellular &amp; Molecular Immunology、Oncogene、Clinical and Translational </a:t>
            </a:r>
            <a:r>
              <a:rPr lang="zh-CN" altLang="en-US" sz="1800" b="1" dirty="0">
                <a:solidFill>
                  <a:srgbClr val="1D4971"/>
                </a:solidFill>
                <a:latin typeface="微软雅黑" panose="020B0503020204020204" charset="-122"/>
                <a:ea typeface="微软雅黑" panose="020B0503020204020204" charset="-122"/>
              </a:rPr>
              <a:t>Medicine 等期刊上发表SCI 论文 24 篇、共被引1124次，</a:t>
            </a:r>
            <a:r>
              <a:rPr lang="zh-CN" altLang="en-US" sz="1800" b="1" dirty="0">
                <a:solidFill>
                  <a:srgbClr val="FF0000"/>
                </a:solidFill>
                <a:latin typeface="微软雅黑" panose="020B0503020204020204" charset="-122"/>
                <a:ea typeface="微软雅黑" panose="020B0503020204020204" charset="-122"/>
              </a:rPr>
              <a:t>单篇引用最高为439 次。</a:t>
            </a:r>
            <a:endParaRPr lang="zh-CN" altLang="en-US" sz="1800" b="1" dirty="0">
              <a:solidFill>
                <a:srgbClr val="0070C0"/>
              </a:solidFill>
              <a:latin typeface="微软雅黑" panose="020B0503020204020204" charset="-122"/>
              <a:ea typeface="微软雅黑" panose="020B0503020204020204" charset="-122"/>
            </a:endParaRPr>
          </a:p>
        </p:txBody>
      </p:sp>
      <p:grpSp>
        <p:nvGrpSpPr>
          <p:cNvPr id="141319" name="组合 3"/>
          <p:cNvGrpSpPr/>
          <p:nvPr/>
        </p:nvGrpSpPr>
        <p:grpSpPr bwMode="auto">
          <a:xfrm>
            <a:off x="504825" y="3725863"/>
            <a:ext cx="4362026" cy="1822450"/>
            <a:chOff x="2334698" y="1192432"/>
            <a:chExt cx="4362433" cy="1821389"/>
          </a:xfrm>
        </p:grpSpPr>
        <p:grpSp>
          <p:nvGrpSpPr>
            <p:cNvPr id="141329" name="组合 1"/>
            <p:cNvGrpSpPr/>
            <p:nvPr/>
          </p:nvGrpSpPr>
          <p:grpSpPr bwMode="auto">
            <a:xfrm>
              <a:off x="2334698" y="1192432"/>
              <a:ext cx="4362433" cy="649953"/>
              <a:chOff x="2190682" y="1048416"/>
              <a:chExt cx="4362433" cy="649953"/>
            </a:xfrm>
          </p:grpSpPr>
          <p:sp>
            <p:nvSpPr>
              <p:cNvPr id="19" name="矩形 18"/>
              <p:cNvSpPr/>
              <p:nvPr/>
            </p:nvSpPr>
            <p:spPr>
              <a:xfrm>
                <a:off x="2206774" y="1652665"/>
                <a:ext cx="3888362" cy="45704"/>
              </a:xfrm>
              <a:prstGeom prst="rect">
                <a:avLst/>
              </a:prstGeom>
              <a:gradFill flip="none" rotWithShape="1">
                <a:gsLst>
                  <a:gs pos="0">
                    <a:srgbClr val="3D88A7">
                      <a:shade val="30000"/>
                      <a:satMod val="115000"/>
                    </a:srgbClr>
                  </a:gs>
                  <a:gs pos="50000">
                    <a:srgbClr val="3D88A7">
                      <a:shade val="67500"/>
                      <a:satMod val="115000"/>
                    </a:srgbClr>
                  </a:gs>
                  <a:gs pos="100000">
                    <a:srgbClr val="3D88A7">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kumimoji="1" lang="zh-CN" altLang="en-US">
                  <a:solidFill>
                    <a:prstClr val="white"/>
                  </a:solidFill>
                  <a:latin typeface="Franklin Gothic Medium" panose="020B0603020102020204"/>
                  <a:ea typeface="微软雅黑" panose="020B0503020204020204" charset="-122"/>
                </a:endParaRPr>
              </a:p>
            </p:txBody>
          </p:sp>
          <p:sp>
            <p:nvSpPr>
              <p:cNvPr id="20" name="文本框 4"/>
              <p:cNvSpPr txBox="1">
                <a:spLocks noChangeArrowheads="1"/>
              </p:cNvSpPr>
              <p:nvPr/>
            </p:nvSpPr>
            <p:spPr bwMode="auto">
              <a:xfrm>
                <a:off x="2190682" y="1048416"/>
                <a:ext cx="1694021" cy="560060"/>
              </a:xfrm>
              <a:prstGeom prst="rect">
                <a:avLst/>
              </a:prstGeom>
              <a:noFill/>
              <a:ln>
                <a:noFill/>
              </a:ln>
            </p:spPr>
            <p:txBody>
              <a:bodyPr lIns="68572" tIns="34287" rIns="68572" bIns="34287">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00" eaLnBrk="1" hangingPunct="1">
                  <a:defRPr/>
                </a:pPr>
                <a:r>
                  <a:rPr lang="zh-CN" altLang="en-US" sz="3200" b="1" dirty="0">
                    <a:solidFill>
                      <a:srgbClr val="012E57">
                        <a:lumMod val="75000"/>
                      </a:srgbClr>
                    </a:solidFill>
                    <a:latin typeface="微软雅黑" panose="020B0503020204020204" charset="-122"/>
                    <a:ea typeface="微软雅黑" panose="020B0503020204020204" charset="-122"/>
                  </a:rPr>
                  <a:t>邬 海 龙</a:t>
                </a:r>
                <a:endParaRPr lang="zh-CN" altLang="en-US" sz="3200" b="1" dirty="0">
                  <a:solidFill>
                    <a:srgbClr val="012E57">
                      <a:lumMod val="75000"/>
                    </a:srgbClr>
                  </a:solidFill>
                  <a:latin typeface="微软雅黑" panose="020B0503020204020204" charset="-122"/>
                  <a:ea typeface="微软雅黑" panose="020B0503020204020204" charset="-122"/>
                </a:endParaRPr>
              </a:p>
            </p:txBody>
          </p:sp>
          <p:sp>
            <p:nvSpPr>
              <p:cNvPr id="141335" name="文本框 5"/>
              <p:cNvSpPr txBox="1">
                <a:spLocks noChangeArrowheads="1"/>
              </p:cNvSpPr>
              <p:nvPr/>
            </p:nvSpPr>
            <p:spPr bwMode="auto">
              <a:xfrm>
                <a:off x="3806813" y="1209874"/>
                <a:ext cx="2746302" cy="39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7" rIns="68572" bIns="34287">
                <a:spAutoFit/>
              </a:bodyPr>
              <a:lstStyle>
                <a:lvl1pPr defTabSz="9131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9131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4pPr>
                <a:lvl5pPr marL="20574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9pPr>
              </a:lstStyle>
              <a:p>
                <a:pPr eaLnBrk="1" hangingPunct="1">
                  <a:lnSpc>
                    <a:spcPct val="120000"/>
                  </a:lnSpc>
                  <a:spcBef>
                    <a:spcPct val="0"/>
                  </a:spcBef>
                  <a:buFontTx/>
                  <a:buNone/>
                </a:pPr>
                <a:r>
                  <a:rPr lang="zh-CN" altLang="en-US" sz="1800" b="1">
                    <a:solidFill>
                      <a:srgbClr val="13436C"/>
                    </a:solidFill>
                    <a:latin typeface="微软雅黑" panose="020B0503020204020204" charset="-122"/>
                    <a:ea typeface="微软雅黑" panose="020B0503020204020204" charset="-122"/>
                  </a:rPr>
                  <a:t>硕士生导师   研究员</a:t>
                </a:r>
                <a:endParaRPr lang="en-US" altLang="zh-CN" sz="1800" b="1">
                  <a:solidFill>
                    <a:srgbClr val="13436C"/>
                  </a:solidFill>
                  <a:latin typeface="微软雅黑" panose="020B0503020204020204" charset="-122"/>
                  <a:ea typeface="微软雅黑" panose="020B0503020204020204" charset="-122"/>
                </a:endParaRPr>
              </a:p>
            </p:txBody>
          </p:sp>
        </p:grpSp>
        <p:sp>
          <p:nvSpPr>
            <p:cNvPr id="141330" name="文本框 5"/>
            <p:cNvSpPr txBox="1">
              <a:spLocks noChangeArrowheads="1"/>
            </p:cNvSpPr>
            <p:nvPr/>
          </p:nvSpPr>
          <p:spPr bwMode="auto">
            <a:xfrm>
              <a:off x="2334698" y="1950815"/>
              <a:ext cx="3904344" cy="106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7" rIns="68572" bIns="34287">
              <a:spAutoFit/>
            </a:bodyPr>
            <a:lstStyle>
              <a:lvl1pPr defTabSz="9131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9131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4pPr>
              <a:lvl5pPr marL="20574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9pPr>
            </a:lstStyle>
            <a:p>
              <a:pPr>
                <a:lnSpc>
                  <a:spcPct val="120000"/>
                </a:lnSpc>
                <a:spcBef>
                  <a:spcPct val="0"/>
                </a:spcBef>
                <a:buNone/>
              </a:pPr>
              <a:r>
                <a:rPr lang="zh-CN" altLang="en-US" sz="1800" b="1" dirty="0">
                  <a:solidFill>
                    <a:srgbClr val="13436C"/>
                  </a:solidFill>
                  <a:latin typeface="微软雅黑" panose="020B0503020204020204" charset="-122"/>
                  <a:ea typeface="微软雅黑" panose="020B0503020204020204" charset="-122"/>
                </a:rPr>
                <a:t>研究领域</a:t>
              </a:r>
              <a:r>
                <a:rPr lang="zh-CN" altLang="en-US" sz="1800" b="1" dirty="0" smtClean="0">
                  <a:solidFill>
                    <a:srgbClr val="13436C"/>
                  </a:solidFill>
                  <a:latin typeface="微软雅黑" panose="020B0503020204020204" charset="-122"/>
                  <a:ea typeface="微软雅黑" panose="020B0503020204020204" charset="-122"/>
                </a:rPr>
                <a:t>：围绕非</a:t>
              </a:r>
              <a:r>
                <a:rPr lang="zh-CN" altLang="en-US" sz="1800" b="1" dirty="0">
                  <a:solidFill>
                    <a:srgbClr val="13436C"/>
                  </a:solidFill>
                  <a:latin typeface="微软雅黑" panose="020B0503020204020204" charset="-122"/>
                  <a:ea typeface="微软雅黑" panose="020B0503020204020204" charset="-122"/>
                </a:rPr>
                <a:t>编码</a:t>
              </a:r>
              <a:r>
                <a:rPr lang="en-US" altLang="zh-CN" sz="1800" b="1" dirty="0" smtClean="0">
                  <a:solidFill>
                    <a:srgbClr val="13436C"/>
                  </a:solidFill>
                  <a:latin typeface="微软雅黑" panose="020B0503020204020204" charset="-122"/>
                  <a:ea typeface="微软雅黑" panose="020B0503020204020204" charset="-122"/>
                </a:rPr>
                <a:t>RNA</a:t>
              </a:r>
              <a:r>
                <a:rPr lang="zh-CN" altLang="en-US" sz="1800" b="1" dirty="0" smtClean="0">
                  <a:solidFill>
                    <a:srgbClr val="13436C"/>
                  </a:solidFill>
                  <a:latin typeface="微软雅黑" panose="020B0503020204020204" charset="-122"/>
                  <a:ea typeface="微软雅黑" panose="020B0503020204020204" charset="-122"/>
                </a:rPr>
                <a:t>和肿瘤代谢，揭示肿瘤治疗新靶点和研发治疗新策略</a:t>
              </a:r>
              <a:endParaRPr lang="en-US" altLang="zh-CN" sz="1800" b="1" dirty="0">
                <a:solidFill>
                  <a:srgbClr val="13436C"/>
                </a:solidFill>
                <a:latin typeface="微软雅黑" panose="020B0503020204020204" charset="-122"/>
                <a:ea typeface="微软雅黑" panose="020B0503020204020204" charset="-122"/>
              </a:endParaRPr>
            </a:p>
          </p:txBody>
        </p:sp>
      </p:grpSp>
      <p:pic>
        <p:nvPicPr>
          <p:cNvPr id="141321" name="图片 22" descr="照片-邬海龙.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4960" y="1460500"/>
            <a:ext cx="1493838"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2" name="Picture 2" descr="C:\Users\wu\Downloads\1818065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170" y="4118610"/>
            <a:ext cx="1979295" cy="14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3" name="Picture 4" descr="E:\上海健康医学院\会议PPT\00303532783_ecead52b.jp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075" y="4118610"/>
            <a:ext cx="1979930" cy="14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4" name="Picture 6" descr="https://pubs.acs.org/na101/home/literatum/publisher/achs/journals/content/langd5/2021/langd5.2021.37.issue-15/acs.langmuir.1c00198/20210414/images/large/la1c00198_0002.jpe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3660" y="5589270"/>
            <a:ext cx="11487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5" name="Picture 8" descr="E:\上海健康医学院\会议PPT\slide14-l.jpg"/>
          <p:cNvPicPr preferRelativeResize="0">
            <a:picLocks noChangeArrowheads="1"/>
          </p:cNvPicPr>
          <p:nvPr/>
        </p:nvPicPr>
        <p:blipFill>
          <a:blip r:embed="rId6">
            <a:extLst>
              <a:ext uri="{28A0092B-C50C-407E-A947-70E740481C1C}">
                <a14:useLocalDpi xmlns:a14="http://schemas.microsoft.com/office/drawing/2010/main" val="0"/>
              </a:ext>
            </a:extLst>
          </a:blip>
          <a:srcRect l="6643"/>
          <a:stretch>
            <a:fillRect/>
          </a:stretch>
        </p:blipFill>
        <p:spPr bwMode="auto">
          <a:xfrm rot="16200000">
            <a:off x="7828280" y="5542280"/>
            <a:ext cx="922655"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6" name="Picture 9" descr="C:\Users\wu\Downloads\553757534.jpg"/>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4935" y="5589270"/>
            <a:ext cx="10800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descr="1714449333.jpg"/>
          <p:cNvPicPr preferRelativeResize="0"/>
          <p:nvPr/>
        </p:nvPicPr>
        <p:blipFill>
          <a:blip r:embed="rId8" cstate="print"/>
          <a:stretch>
            <a:fillRect/>
          </a:stretch>
        </p:blipFill>
        <p:spPr>
          <a:xfrm>
            <a:off x="7266940" y="4118610"/>
            <a:ext cx="1979295" cy="1439545"/>
          </a:xfrm>
          <a:prstGeom prst="rect">
            <a:avLst/>
          </a:prstGeom>
        </p:spPr>
      </p:pic>
      <p:sp>
        <p:nvSpPr>
          <p:cNvPr id="2" name="文本框 22"/>
          <p:cNvSpPr txBox="1"/>
          <p:nvPr>
            <p:custDataLst>
              <p:tags r:id="rId9"/>
            </p:custDataLst>
          </p:nvPr>
        </p:nvSpPr>
        <p:spPr>
          <a:xfrm>
            <a:off x="1376680" y="104775"/>
            <a:ext cx="7784465" cy="49149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600" b="1" dirty="0">
                <a:solidFill>
                  <a:srgbClr val="FF0000"/>
                </a:solidFill>
                <a:latin typeface="微软雅黑" panose="020B0503020204020204" charset="-122"/>
                <a:ea typeface="微软雅黑" panose="020B0503020204020204" charset="-122"/>
              </a:rPr>
              <a:t>肿瘤新靶向与转化治疗团队</a:t>
            </a:r>
            <a:r>
              <a:rPr lang="en-US" altLang="zh-CN" sz="2600" b="1" dirty="0">
                <a:solidFill>
                  <a:srgbClr val="FF0000"/>
                </a:solidFill>
                <a:latin typeface="微软雅黑" panose="020B0503020204020204" charset="-122"/>
                <a:ea typeface="微软雅黑" panose="020B0503020204020204" charset="-122"/>
              </a:rPr>
              <a:t>-PI</a:t>
            </a:r>
            <a:r>
              <a:rPr lang="zh-CN" altLang="en-US" sz="2600" b="1" dirty="0">
                <a:solidFill>
                  <a:srgbClr val="FF0000"/>
                </a:solidFill>
                <a:latin typeface="微软雅黑" panose="020B0503020204020204" charset="-122"/>
                <a:ea typeface="微软雅黑" panose="020B0503020204020204" charset="-122"/>
              </a:rPr>
              <a:t>简介</a:t>
            </a:r>
            <a:endParaRPr lang="zh-CN" altLang="en-US" sz="26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矩形 6"/>
          <p:cNvSpPr/>
          <p:nvPr/>
        </p:nvSpPr>
        <p:spPr>
          <a:xfrm>
            <a:off x="4007485" y="904875"/>
            <a:ext cx="8065770" cy="2487295"/>
          </a:xfrm>
          <a:prstGeom prst="rect">
            <a:avLst/>
          </a:prstGeom>
          <a:noFill/>
          <a:ln w="9525">
            <a:noFill/>
          </a:ln>
        </p:spPr>
        <p:txBody>
          <a:bodyPr wrap="square" lIns="51429" tIns="25715" rIns="51429" bIns="25715">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285750" indent="-285750" algn="l" eaLnBrk="1" fontAlgn="auto" hangingPunct="1">
              <a:lnSpc>
                <a:spcPts val="1900"/>
              </a:lnSpc>
              <a:spcBef>
                <a:spcPts val="0"/>
              </a:spcBef>
              <a:spcAft>
                <a:spcPts val="0"/>
              </a:spcAft>
              <a:buClrTx/>
              <a:buSzTx/>
              <a:buFont typeface="Wingdings" panose="05000000000000000000" charset="0"/>
              <a:buChar char="Ø"/>
            </a:pPr>
            <a:r>
              <a:rPr lang="zh-CN" altLang="en-US" sz="1400" b="1" dirty="0">
                <a:solidFill>
                  <a:srgbClr val="1D4971"/>
                </a:solidFill>
                <a:latin typeface="微软雅黑" panose="020B0503020204020204" charset="-122"/>
                <a:ea typeface="微软雅黑" panose="020B0503020204020204" charset="-122"/>
                <a:sym typeface="+mn-ea"/>
              </a:rPr>
              <a:t>上海优秀康复学科带头人，北马其顿圣保罗信息科技大学客座教授；</a:t>
            </a:r>
            <a:endParaRPr lang="zh-CN" altLang="en-US" sz="1400" b="1" dirty="0">
              <a:solidFill>
                <a:srgbClr val="1D4971"/>
              </a:solidFill>
              <a:latin typeface="微软雅黑" panose="020B0503020204020204" charset="-122"/>
              <a:ea typeface="微软雅黑" panose="020B0503020204020204" charset="-122"/>
              <a:sym typeface="+mn-ea"/>
            </a:endParaRPr>
          </a:p>
          <a:p>
            <a:pPr marL="285750" indent="-285750" algn="l" eaLnBrk="1" fontAlgn="auto" hangingPunct="1">
              <a:lnSpc>
                <a:spcPts val="1900"/>
              </a:lnSpc>
              <a:spcBef>
                <a:spcPts val="0"/>
              </a:spcBef>
              <a:spcAft>
                <a:spcPts val="0"/>
              </a:spcAft>
              <a:buClrTx/>
              <a:buSzTx/>
              <a:buFont typeface="Wingdings" panose="05000000000000000000" charset="0"/>
              <a:buChar char="Ø"/>
            </a:pPr>
            <a:r>
              <a:rPr lang="zh-CN" altLang="en-US" sz="1400" b="1" dirty="0">
                <a:solidFill>
                  <a:srgbClr val="1D4971"/>
                </a:solidFill>
                <a:latin typeface="微软雅黑" panose="020B0503020204020204" charset="-122"/>
                <a:ea typeface="微软雅黑" panose="020B0503020204020204" charset="-122"/>
                <a:sym typeface="+mn-ea"/>
              </a:rPr>
              <a:t>上海市5G+智慧医疗创新实验室常务副主任；</a:t>
            </a:r>
            <a:endParaRPr lang="zh-CN" altLang="en-US" sz="1400" b="1" dirty="0">
              <a:solidFill>
                <a:srgbClr val="1D4971"/>
              </a:solidFill>
              <a:latin typeface="微软雅黑" panose="020B0503020204020204" charset="-122"/>
              <a:ea typeface="微软雅黑" panose="020B0503020204020204" charset="-122"/>
              <a:sym typeface="+mn-ea"/>
            </a:endParaRPr>
          </a:p>
          <a:p>
            <a:pPr marL="285750" indent="-285750" algn="l" eaLnBrk="1" fontAlgn="auto" hangingPunct="1">
              <a:lnSpc>
                <a:spcPts val="1900"/>
              </a:lnSpc>
              <a:spcBef>
                <a:spcPts val="0"/>
              </a:spcBef>
              <a:spcAft>
                <a:spcPts val="0"/>
              </a:spcAft>
              <a:buClrTx/>
              <a:buSzTx/>
              <a:buFont typeface="Wingdings" panose="05000000000000000000" charset="0"/>
              <a:buChar char="Ø"/>
            </a:pPr>
            <a:r>
              <a:rPr lang="zh-CN" altLang="en-US" sz="1400" b="1" dirty="0">
                <a:solidFill>
                  <a:srgbClr val="1D4971"/>
                </a:solidFill>
                <a:latin typeface="微软雅黑" panose="020B0503020204020204" charset="-122"/>
                <a:ea typeface="微软雅黑" panose="020B0503020204020204" charset="-122"/>
                <a:sym typeface="+mn-ea"/>
              </a:rPr>
              <a:t>上海市智能医疗器械与主动健康协同创新中心常务副主任；</a:t>
            </a:r>
            <a:endParaRPr lang="zh-CN" altLang="en-US" sz="1400" b="1" dirty="0">
              <a:solidFill>
                <a:srgbClr val="1D4971"/>
              </a:solidFill>
              <a:latin typeface="微软雅黑" panose="020B0503020204020204" charset="-122"/>
              <a:ea typeface="微软雅黑" panose="020B0503020204020204" charset="-122"/>
              <a:sym typeface="+mn-ea"/>
            </a:endParaRPr>
          </a:p>
          <a:p>
            <a:pPr marL="285750" indent="-285750" algn="l" eaLnBrk="1" fontAlgn="auto" hangingPunct="1">
              <a:lnSpc>
                <a:spcPts val="1900"/>
              </a:lnSpc>
              <a:spcBef>
                <a:spcPts val="0"/>
              </a:spcBef>
              <a:spcAft>
                <a:spcPts val="0"/>
              </a:spcAft>
              <a:buClrTx/>
              <a:buSzTx/>
              <a:buFont typeface="Wingdings" panose="05000000000000000000" charset="0"/>
              <a:buChar char="Ø"/>
            </a:pPr>
            <a:r>
              <a:rPr lang="zh-CN" altLang="en-US" sz="1400" b="1" dirty="0">
                <a:solidFill>
                  <a:srgbClr val="1D4971"/>
                </a:solidFill>
                <a:latin typeface="微软雅黑" panose="020B0503020204020204" charset="-122"/>
                <a:ea typeface="微软雅黑" panose="020B0503020204020204" charset="-122"/>
                <a:sym typeface="+mn-ea"/>
              </a:rPr>
              <a:t>上海健康医学院“一带一路”国际技术转移协同创新中心常务副主任；</a:t>
            </a:r>
            <a:endParaRPr lang="zh-CN" altLang="en-US" sz="1400" b="1" dirty="0">
              <a:solidFill>
                <a:srgbClr val="1D4971"/>
              </a:solidFill>
              <a:latin typeface="微软雅黑" panose="020B0503020204020204" charset="-122"/>
              <a:ea typeface="微软雅黑" panose="020B0503020204020204" charset="-122"/>
              <a:sym typeface="+mn-ea"/>
            </a:endParaRPr>
          </a:p>
          <a:p>
            <a:pPr marL="285750" indent="-285750" algn="l" eaLnBrk="1" fontAlgn="auto" hangingPunct="1">
              <a:lnSpc>
                <a:spcPts val="1900"/>
              </a:lnSpc>
              <a:spcBef>
                <a:spcPts val="0"/>
              </a:spcBef>
              <a:spcAft>
                <a:spcPts val="0"/>
              </a:spcAft>
              <a:buClrTx/>
              <a:buSzTx/>
              <a:buFont typeface="Wingdings" panose="05000000000000000000" charset="0"/>
              <a:buChar char="Ø"/>
            </a:pPr>
            <a:r>
              <a:rPr lang="zh-CN" altLang="en-US" sz="1400" b="1" dirty="0">
                <a:solidFill>
                  <a:srgbClr val="1D4971"/>
                </a:solidFill>
                <a:latin typeface="微软雅黑" panose="020B0503020204020204" charset="-122"/>
                <a:ea typeface="微软雅黑" panose="020B0503020204020204" charset="-122"/>
                <a:sym typeface="+mn-ea"/>
              </a:rPr>
              <a:t>上海交通大学中国医院发展研究院医学智能发展研究所常务副所长；</a:t>
            </a:r>
            <a:endParaRPr lang="zh-CN" altLang="en-US" sz="1400" b="1" dirty="0">
              <a:solidFill>
                <a:srgbClr val="1D4971"/>
              </a:solidFill>
              <a:latin typeface="微软雅黑" panose="020B0503020204020204" charset="-122"/>
              <a:ea typeface="微软雅黑" panose="020B0503020204020204" charset="-122"/>
              <a:sym typeface="+mn-ea"/>
            </a:endParaRPr>
          </a:p>
          <a:p>
            <a:pPr marL="285750" indent="-285750" algn="l" eaLnBrk="1" fontAlgn="auto" hangingPunct="1">
              <a:lnSpc>
                <a:spcPts val="1900"/>
              </a:lnSpc>
              <a:spcBef>
                <a:spcPts val="0"/>
              </a:spcBef>
              <a:spcAft>
                <a:spcPts val="0"/>
              </a:spcAft>
              <a:buClrTx/>
              <a:buSzTx/>
              <a:buFont typeface="Wingdings" panose="05000000000000000000" charset="0"/>
              <a:buChar char="Ø"/>
            </a:pPr>
            <a:r>
              <a:rPr lang="zh-CN" altLang="en-US" sz="1400" b="1" dirty="0">
                <a:solidFill>
                  <a:srgbClr val="1D4971"/>
                </a:solidFill>
                <a:latin typeface="微软雅黑" panose="020B0503020204020204" charset="-122"/>
                <a:ea typeface="微软雅黑" panose="020B0503020204020204" charset="-122"/>
                <a:sym typeface="+mn-ea"/>
              </a:rPr>
              <a:t>全国卫生产业企业管理协会智慧医院科技转化分会副会长；</a:t>
            </a:r>
            <a:endParaRPr lang="zh-CN" altLang="en-US" sz="1400" b="1" dirty="0">
              <a:solidFill>
                <a:srgbClr val="1D4971"/>
              </a:solidFill>
              <a:latin typeface="微软雅黑" panose="020B0503020204020204" charset="-122"/>
              <a:ea typeface="微软雅黑" panose="020B0503020204020204" charset="-122"/>
              <a:sym typeface="+mn-ea"/>
            </a:endParaRPr>
          </a:p>
          <a:p>
            <a:pPr marL="285750" indent="-285750" algn="l" eaLnBrk="1" fontAlgn="auto" hangingPunct="1">
              <a:lnSpc>
                <a:spcPts val="1900"/>
              </a:lnSpc>
              <a:spcBef>
                <a:spcPts val="0"/>
              </a:spcBef>
              <a:spcAft>
                <a:spcPts val="0"/>
              </a:spcAft>
              <a:buClrTx/>
              <a:buSzTx/>
              <a:buFont typeface="Wingdings" panose="05000000000000000000" charset="0"/>
              <a:buChar char="Ø"/>
            </a:pPr>
            <a:r>
              <a:rPr lang="zh-CN" altLang="en-US" sz="1400" b="1" dirty="0">
                <a:solidFill>
                  <a:srgbClr val="1D4971"/>
                </a:solidFill>
                <a:latin typeface="微软雅黑" panose="020B0503020204020204" charset="-122"/>
                <a:ea typeface="微软雅黑" panose="020B0503020204020204" charset="-122"/>
                <a:sym typeface="+mn-ea"/>
              </a:rPr>
              <a:t>中国医学装备协会健康管理分会秘书长；</a:t>
            </a:r>
            <a:endParaRPr lang="zh-CN" altLang="en-US" sz="1400" b="1" dirty="0">
              <a:solidFill>
                <a:srgbClr val="1D4971"/>
              </a:solidFill>
              <a:latin typeface="微软雅黑" panose="020B0503020204020204" charset="-122"/>
              <a:ea typeface="微软雅黑" panose="020B0503020204020204" charset="-122"/>
              <a:sym typeface="+mn-ea"/>
            </a:endParaRPr>
          </a:p>
          <a:p>
            <a:pPr marL="285750" indent="-285750" algn="l" eaLnBrk="1" fontAlgn="auto" hangingPunct="1">
              <a:lnSpc>
                <a:spcPts val="1900"/>
              </a:lnSpc>
              <a:spcBef>
                <a:spcPts val="0"/>
              </a:spcBef>
              <a:spcAft>
                <a:spcPts val="0"/>
              </a:spcAft>
              <a:buClrTx/>
              <a:buSzTx/>
              <a:buFont typeface="Wingdings" panose="05000000000000000000" charset="0"/>
              <a:buChar char="Ø"/>
            </a:pPr>
            <a:r>
              <a:rPr lang="zh-CN" altLang="en-US" sz="1400" b="1" dirty="0">
                <a:solidFill>
                  <a:srgbClr val="1D4971"/>
                </a:solidFill>
                <a:latin typeface="微软雅黑" panose="020B0503020204020204" charset="-122"/>
                <a:ea typeface="微软雅黑" panose="020B0503020204020204" charset="-122"/>
                <a:sym typeface="+mn-ea"/>
              </a:rPr>
              <a:t>上海市欧美同学会哈佛大学校友会副秘书长；</a:t>
            </a:r>
            <a:endParaRPr lang="zh-CN" altLang="en-US" sz="1400" b="1" dirty="0">
              <a:solidFill>
                <a:srgbClr val="1D4971"/>
              </a:solidFill>
              <a:latin typeface="微软雅黑" panose="020B0503020204020204" charset="-122"/>
              <a:ea typeface="微软雅黑" panose="020B0503020204020204" charset="-122"/>
              <a:sym typeface="+mn-ea"/>
            </a:endParaRPr>
          </a:p>
          <a:p>
            <a:pPr marL="285750" indent="-285750" algn="l" eaLnBrk="1" fontAlgn="auto" hangingPunct="1">
              <a:lnSpc>
                <a:spcPts val="1900"/>
              </a:lnSpc>
              <a:spcBef>
                <a:spcPts val="0"/>
              </a:spcBef>
              <a:spcAft>
                <a:spcPts val="0"/>
              </a:spcAft>
              <a:buClrTx/>
              <a:buSzTx/>
              <a:buFont typeface="Wingdings" panose="05000000000000000000" charset="0"/>
              <a:buChar char="Ø"/>
            </a:pPr>
            <a:r>
              <a:rPr lang="zh-CN" altLang="en-US" sz="1400" b="1" dirty="0">
                <a:solidFill>
                  <a:srgbClr val="1D4971"/>
                </a:solidFill>
                <a:latin typeface="微软雅黑" panose="020B0503020204020204" charset="-122"/>
                <a:ea typeface="微软雅黑" panose="020B0503020204020204" charset="-122"/>
                <a:sym typeface="+mn-ea"/>
              </a:rPr>
              <a:t>中国卫生信息与健康医疗大数据学会智慧医院与人工智能应用工作委员会常务委员；</a:t>
            </a:r>
            <a:endParaRPr lang="zh-CN" altLang="en-US" sz="1400" b="1" dirty="0">
              <a:solidFill>
                <a:srgbClr val="1D4971"/>
              </a:solidFill>
              <a:latin typeface="微软雅黑" panose="020B0503020204020204" charset="-122"/>
              <a:ea typeface="微软雅黑" panose="020B0503020204020204" charset="-122"/>
              <a:sym typeface="+mn-ea"/>
            </a:endParaRPr>
          </a:p>
          <a:p>
            <a:pPr marL="285750" indent="-285750" algn="l" eaLnBrk="1" fontAlgn="auto" hangingPunct="1">
              <a:lnSpc>
                <a:spcPts val="1900"/>
              </a:lnSpc>
              <a:spcBef>
                <a:spcPts val="0"/>
              </a:spcBef>
              <a:spcAft>
                <a:spcPts val="0"/>
              </a:spcAft>
              <a:buClrTx/>
              <a:buSzTx/>
              <a:buFont typeface="Wingdings" panose="05000000000000000000" charset="0"/>
              <a:buChar char="Ø"/>
            </a:pPr>
            <a:r>
              <a:rPr lang="zh-CN" altLang="en-US" sz="1400" b="1" dirty="0">
                <a:solidFill>
                  <a:srgbClr val="1D4971"/>
                </a:solidFill>
                <a:latin typeface="微软雅黑" panose="020B0503020204020204" charset="-122"/>
                <a:ea typeface="微软雅黑" panose="020B0503020204020204" charset="-122"/>
                <a:sym typeface="+mn-ea"/>
              </a:rPr>
              <a:t>中国研究型医院学会医工转化与健康产业融合专业委员会常务委员。</a:t>
            </a:r>
            <a:endParaRPr lang="zh-CN" altLang="en-US" sz="1400" b="1" dirty="0">
              <a:solidFill>
                <a:srgbClr val="1D4971"/>
              </a:solidFill>
              <a:latin typeface="微软雅黑" panose="020B0503020204020204" charset="-122"/>
              <a:ea typeface="微软雅黑" panose="020B0503020204020204" charset="-122"/>
              <a:sym typeface="+mn-ea"/>
            </a:endParaRPr>
          </a:p>
        </p:txBody>
      </p:sp>
      <p:grpSp>
        <p:nvGrpSpPr>
          <p:cNvPr id="36871" name="组合 3"/>
          <p:cNvGrpSpPr/>
          <p:nvPr/>
        </p:nvGrpSpPr>
        <p:grpSpPr>
          <a:xfrm>
            <a:off x="450215" y="3717927"/>
            <a:ext cx="3713712" cy="2774950"/>
            <a:chOff x="2349016" y="1714047"/>
            <a:chExt cx="4663462" cy="3699004"/>
          </a:xfrm>
        </p:grpSpPr>
        <p:grpSp>
          <p:nvGrpSpPr>
            <p:cNvPr id="36876" name="组合 1"/>
            <p:cNvGrpSpPr/>
            <p:nvPr/>
          </p:nvGrpSpPr>
          <p:grpSpPr>
            <a:xfrm>
              <a:off x="2349016" y="1714047"/>
              <a:ext cx="4663462" cy="908064"/>
              <a:chOff x="2205000" y="1570031"/>
              <a:chExt cx="4663462" cy="908064"/>
            </a:xfrm>
          </p:grpSpPr>
          <p:sp>
            <p:nvSpPr>
              <p:cNvPr id="31" name="矩形 30"/>
              <p:cNvSpPr/>
              <p:nvPr/>
            </p:nvSpPr>
            <p:spPr>
              <a:xfrm>
                <a:off x="2361485" y="2410192"/>
                <a:ext cx="3978189" cy="67903"/>
              </a:xfrm>
              <a:prstGeom prst="rect">
                <a:avLst/>
              </a:prstGeom>
              <a:gradFill flip="none" rotWithShape="1">
                <a:gsLst>
                  <a:gs pos="0">
                    <a:srgbClr val="3D88A7">
                      <a:shade val="30000"/>
                      <a:satMod val="115000"/>
                    </a:srgbClr>
                  </a:gs>
                  <a:gs pos="50000">
                    <a:srgbClr val="3D88A7">
                      <a:shade val="67500"/>
                      <a:satMod val="115000"/>
                    </a:srgbClr>
                  </a:gs>
                  <a:gs pos="100000">
                    <a:srgbClr val="3D88A7">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sz="1350">
                  <a:solidFill>
                    <a:prstClr val="white"/>
                  </a:solidFill>
                  <a:latin typeface="Franklin Gothic Medium" panose="020B0603020102020204"/>
                  <a:ea typeface="微软雅黑" panose="020B0503020204020204" charset="-122"/>
                </a:endParaRPr>
              </a:p>
            </p:txBody>
          </p:sp>
          <p:sp>
            <p:nvSpPr>
              <p:cNvPr id="36881" name="文本框 4"/>
              <p:cNvSpPr txBox="1"/>
              <p:nvPr/>
            </p:nvSpPr>
            <p:spPr>
              <a:xfrm>
                <a:off x="2205000" y="1570031"/>
                <a:ext cx="1966378" cy="379386"/>
              </a:xfrm>
              <a:prstGeom prst="rect">
                <a:avLst/>
              </a:prstGeom>
              <a:noFill/>
              <a:ln w="9525">
                <a:noFill/>
              </a:ln>
            </p:spPr>
            <p:txBody>
              <a:bodyPr wrap="square" lIns="51429" tIns="25715" rIns="51429" bIns="25715">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3200" b="1" dirty="0">
                    <a:solidFill>
                      <a:srgbClr val="012341"/>
                    </a:solidFill>
                    <a:latin typeface="微软雅黑" panose="020B0503020204020204" charset="-122"/>
                    <a:ea typeface="微软雅黑" panose="020B0503020204020204" charset="-122"/>
                  </a:rPr>
                  <a:t> 周</a:t>
                </a:r>
                <a:r>
                  <a:rPr lang="en-US" altLang="zh-CN" sz="3200" b="1" dirty="0">
                    <a:solidFill>
                      <a:srgbClr val="012341"/>
                    </a:solidFill>
                    <a:latin typeface="微软雅黑" panose="020B0503020204020204" charset="-122"/>
                    <a:ea typeface="微软雅黑" panose="020B0503020204020204" charset="-122"/>
                  </a:rPr>
                  <a:t> </a:t>
                </a:r>
                <a:r>
                  <a:rPr lang="zh-CN" altLang="en-US" sz="3200" b="1" dirty="0">
                    <a:solidFill>
                      <a:srgbClr val="012341"/>
                    </a:solidFill>
                    <a:latin typeface="微软雅黑" panose="020B0503020204020204" charset="-122"/>
                    <a:ea typeface="微软雅黑" panose="020B0503020204020204" charset="-122"/>
                  </a:rPr>
                  <a:t>亮</a:t>
                </a:r>
                <a:endParaRPr lang="zh-CN" altLang="en-US" sz="3200" b="1" dirty="0">
                  <a:solidFill>
                    <a:srgbClr val="012341"/>
                  </a:solidFill>
                  <a:latin typeface="微软雅黑" panose="020B0503020204020204" charset="-122"/>
                  <a:ea typeface="微软雅黑" panose="020B0503020204020204" charset="-122"/>
                </a:endParaRPr>
              </a:p>
            </p:txBody>
          </p:sp>
          <p:sp>
            <p:nvSpPr>
              <p:cNvPr id="36882" name="文本框 5"/>
              <p:cNvSpPr txBox="1"/>
              <p:nvPr/>
            </p:nvSpPr>
            <p:spPr>
              <a:xfrm>
                <a:off x="3769662" y="1760035"/>
                <a:ext cx="3098800" cy="510412"/>
              </a:xfrm>
              <a:prstGeom prst="rect">
                <a:avLst/>
              </a:prstGeom>
              <a:noFill/>
              <a:ln w="9525">
                <a:noFill/>
              </a:ln>
            </p:spPr>
            <p:txBody>
              <a:bodyPr lIns="51429" tIns="25715" rIns="51429" bIns="25715">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lnSpc>
                    <a:spcPct val="120000"/>
                  </a:lnSpc>
                  <a:spcBef>
                    <a:spcPct val="0"/>
                  </a:spcBef>
                  <a:buNone/>
                </a:pPr>
                <a:r>
                  <a:rPr lang="zh-CN" altLang="en-US" sz="1800" b="1" dirty="0">
                    <a:solidFill>
                      <a:srgbClr val="13436C"/>
                    </a:solidFill>
                    <a:latin typeface="微软雅黑" panose="020B0503020204020204" charset="-122"/>
                    <a:ea typeface="微软雅黑" panose="020B0503020204020204" charset="-122"/>
                  </a:rPr>
                  <a:t>硕士生导师  副教授</a:t>
                </a:r>
                <a:endParaRPr lang="zh-CN" altLang="en-US" sz="1800" b="1" dirty="0">
                  <a:solidFill>
                    <a:srgbClr val="13436C"/>
                  </a:solidFill>
                  <a:latin typeface="微软雅黑" panose="020B0503020204020204" charset="-122"/>
                  <a:ea typeface="微软雅黑" panose="020B0503020204020204" charset="-122"/>
                </a:endParaRPr>
              </a:p>
            </p:txBody>
          </p:sp>
        </p:grpSp>
        <p:sp>
          <p:nvSpPr>
            <p:cNvPr id="36877" name="文本框 5"/>
            <p:cNvSpPr txBox="1"/>
            <p:nvPr/>
          </p:nvSpPr>
          <p:spPr>
            <a:xfrm>
              <a:off x="2444703" y="2731485"/>
              <a:ext cx="4390461" cy="2681566"/>
            </a:xfrm>
            <a:prstGeom prst="rect">
              <a:avLst/>
            </a:prstGeom>
            <a:noFill/>
            <a:ln w="9525">
              <a:noFill/>
            </a:ln>
          </p:spPr>
          <p:txBody>
            <a:bodyPr wrap="square" lIns="51429" tIns="25715" rIns="51429" bIns="25715">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lnSpc>
                  <a:spcPct val="150000"/>
                </a:lnSpc>
                <a:spcBef>
                  <a:spcPct val="0"/>
                </a:spcBef>
                <a:buNone/>
              </a:pPr>
              <a:r>
                <a:rPr lang="zh-CN" altLang="en-US" sz="1800" b="1" dirty="0">
                  <a:solidFill>
                    <a:srgbClr val="13436C"/>
                  </a:solidFill>
                  <a:latin typeface="微软雅黑" panose="020B0503020204020204" charset="-122"/>
                  <a:ea typeface="微软雅黑" panose="020B0503020204020204" charset="-122"/>
                </a:rPr>
                <a:t>研究</a:t>
              </a:r>
              <a:r>
                <a:rPr lang="zh-CN" altLang="en-US" sz="1800" b="1" dirty="0">
                  <a:solidFill>
                    <a:srgbClr val="13436C"/>
                  </a:solidFill>
                  <a:latin typeface="微软雅黑" panose="020B0503020204020204" charset="-122"/>
                  <a:ea typeface="微软雅黑" panose="020B0503020204020204" charset="-122"/>
                </a:rPr>
                <a:t>方向：主要研究领域为主动健康与智慧医疗，长期致力于医工结合领域研究，专业研究可解释人工智能及其在医疗健康领域中的应用</a:t>
              </a:r>
              <a:endParaRPr lang="zh-CN" altLang="en-US" sz="1800" b="1" dirty="0">
                <a:solidFill>
                  <a:srgbClr val="13436C"/>
                </a:solidFill>
                <a:latin typeface="微软雅黑" panose="020B0503020204020204" charset="-122"/>
                <a:ea typeface="微软雅黑" panose="020B0503020204020204" charset="-122"/>
              </a:endParaRPr>
            </a:p>
          </p:txBody>
        </p:sp>
      </p:grpSp>
      <p:pic>
        <p:nvPicPr>
          <p:cNvPr id="44034" name="图片 5"/>
          <p:cNvPicPr>
            <a:picLocks noChangeAspect="1"/>
          </p:cNvPicPr>
          <p:nvPr>
            <p:custDataLst>
              <p:tags r:id="rId1"/>
            </p:custDataLst>
          </p:nvPr>
        </p:nvPicPr>
        <p:blipFill>
          <a:blip r:embed="rId2"/>
          <a:stretch>
            <a:fillRect/>
          </a:stretch>
        </p:blipFill>
        <p:spPr>
          <a:xfrm>
            <a:off x="9948863" y="179388"/>
            <a:ext cx="2124075" cy="338137"/>
          </a:xfrm>
          <a:prstGeom prst="rect">
            <a:avLst/>
          </a:prstGeom>
          <a:noFill/>
          <a:ln w="9525">
            <a:noFill/>
          </a:ln>
        </p:spPr>
      </p:pic>
      <p:cxnSp>
        <p:nvCxnSpPr>
          <p:cNvPr id="9" name="直接连接符 8"/>
          <p:cNvCxnSpPr/>
          <p:nvPr>
            <p:custDataLst>
              <p:tags r:id="rId3"/>
            </p:custDataLst>
          </p:nvPr>
        </p:nvCxnSpPr>
        <p:spPr>
          <a:xfrm>
            <a:off x="1042988" y="571500"/>
            <a:ext cx="111490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036" name="组合 4"/>
          <p:cNvGrpSpPr/>
          <p:nvPr/>
        </p:nvGrpSpPr>
        <p:grpSpPr>
          <a:xfrm>
            <a:off x="4763" y="179388"/>
            <a:ext cx="1371600" cy="381000"/>
            <a:chOff x="0" y="224500"/>
            <a:chExt cx="2820138" cy="774915"/>
          </a:xfrm>
        </p:grpSpPr>
        <p:sp>
          <p:nvSpPr>
            <p:cNvPr id="11" name="任意多边形 5"/>
            <p:cNvSpPr/>
            <p:nvPr>
              <p:custDataLst>
                <p:tags r:id="rId4"/>
              </p:custDataLst>
            </p:nvPr>
          </p:nvSpPr>
          <p:spPr>
            <a:xfrm>
              <a:off x="0" y="224500"/>
              <a:ext cx="2248928" cy="774915"/>
            </a:xfrm>
            <a:custGeom>
              <a:avLst/>
              <a:gdLst>
                <a:gd name="connsiteX0" fmla="*/ 0 w 2249962"/>
                <a:gd name="connsiteY0" fmla="*/ 0 h 774915"/>
                <a:gd name="connsiteX1" fmla="*/ 2249962 w 2249962"/>
                <a:gd name="connsiteY1" fmla="*/ 0 h 774915"/>
                <a:gd name="connsiteX2" fmla="*/ 1475047 w 2249962"/>
                <a:gd name="connsiteY2" fmla="*/ 774915 h 774915"/>
                <a:gd name="connsiteX3" fmla="*/ 0 w 2249962"/>
                <a:gd name="connsiteY3" fmla="*/ 774915 h 774915"/>
              </a:gdLst>
              <a:ahLst/>
              <a:cxnLst>
                <a:cxn ang="0">
                  <a:pos x="connsiteX0" y="connsiteY0"/>
                </a:cxn>
                <a:cxn ang="0">
                  <a:pos x="connsiteX1" y="connsiteY1"/>
                </a:cxn>
                <a:cxn ang="0">
                  <a:pos x="connsiteX2" y="connsiteY2"/>
                </a:cxn>
                <a:cxn ang="0">
                  <a:pos x="connsiteX3" y="connsiteY3"/>
                </a:cxn>
              </a:cxnLst>
              <a:rect l="l" t="t" r="r" b="b"/>
              <a:pathLst>
                <a:path w="2249962" h="774915">
                  <a:moveTo>
                    <a:pt x="0" y="0"/>
                  </a:moveTo>
                  <a:lnTo>
                    <a:pt x="2249962" y="0"/>
                  </a:lnTo>
                  <a:lnTo>
                    <a:pt x="1475047" y="774915"/>
                  </a:lnTo>
                  <a:lnTo>
                    <a:pt x="0" y="77491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mn-lt"/>
                <a:ea typeface="+mn-ea"/>
                <a:cs typeface="+mn-cs"/>
                <a:sym typeface="+mn-ea"/>
              </a:endParaRPr>
            </a:p>
          </p:txBody>
        </p:sp>
        <p:sp>
          <p:nvSpPr>
            <p:cNvPr id="12" name="任意多边形 6"/>
            <p:cNvSpPr/>
            <p:nvPr>
              <p:custDataLst>
                <p:tags r:id="rId5"/>
              </p:custDataLst>
            </p:nvPr>
          </p:nvSpPr>
          <p:spPr>
            <a:xfrm>
              <a:off x="1579800" y="224500"/>
              <a:ext cx="956365"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mn-lt"/>
                <a:ea typeface="+mn-ea"/>
                <a:cs typeface="+mn-cs"/>
              </a:endParaRPr>
            </a:p>
          </p:txBody>
        </p:sp>
        <p:sp>
          <p:nvSpPr>
            <p:cNvPr id="13" name="任意多边形 7"/>
            <p:cNvSpPr/>
            <p:nvPr>
              <p:custDataLst>
                <p:tags r:id="rId6"/>
              </p:custDataLst>
            </p:nvPr>
          </p:nvSpPr>
          <p:spPr>
            <a:xfrm>
              <a:off x="1863771" y="224500"/>
              <a:ext cx="956367"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mn-lt"/>
                <a:ea typeface="+mn-ea"/>
                <a:cs typeface="+mn-cs"/>
              </a:endParaRPr>
            </a:p>
          </p:txBody>
        </p:sp>
      </p:grpSp>
      <p:sp>
        <p:nvSpPr>
          <p:cNvPr id="44044" name="文本框 22"/>
          <p:cNvSpPr txBox="1"/>
          <p:nvPr>
            <p:custDataLst>
              <p:tags r:id="rId7"/>
            </p:custDataLst>
          </p:nvPr>
        </p:nvSpPr>
        <p:spPr>
          <a:xfrm>
            <a:off x="1376680" y="104775"/>
            <a:ext cx="7784465" cy="49149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600" b="1" dirty="0">
                <a:solidFill>
                  <a:srgbClr val="FF0000"/>
                </a:solidFill>
                <a:latin typeface="微软雅黑" panose="020B0503020204020204" charset="-122"/>
                <a:ea typeface="微软雅黑" panose="020B0503020204020204" charset="-122"/>
              </a:rPr>
              <a:t>智慧医疗与主动健康协同创新科研团队</a:t>
            </a:r>
            <a:r>
              <a:rPr lang="en-US" altLang="zh-CN" sz="2600" b="1" dirty="0">
                <a:solidFill>
                  <a:srgbClr val="FF0000"/>
                </a:solidFill>
                <a:latin typeface="微软雅黑" panose="020B0503020204020204" charset="-122"/>
                <a:ea typeface="微软雅黑" panose="020B0503020204020204" charset="-122"/>
              </a:rPr>
              <a:t>-PI</a:t>
            </a:r>
            <a:r>
              <a:rPr lang="zh-CN" altLang="en-US" sz="2600" b="1" dirty="0">
                <a:solidFill>
                  <a:srgbClr val="FF0000"/>
                </a:solidFill>
                <a:latin typeface="微软雅黑" panose="020B0503020204020204" charset="-122"/>
                <a:ea typeface="微软雅黑" panose="020B0503020204020204" charset="-122"/>
              </a:rPr>
              <a:t>简介</a:t>
            </a:r>
            <a:endParaRPr lang="zh-CN" altLang="en-US" sz="2600" b="1" dirty="0">
              <a:solidFill>
                <a:srgbClr val="FF0000"/>
              </a:solidFill>
              <a:latin typeface="微软雅黑" panose="020B0503020204020204" charset="-122"/>
              <a:ea typeface="微软雅黑" panose="020B0503020204020204" charset="-122"/>
            </a:endParaRPr>
          </a:p>
        </p:txBody>
      </p:sp>
      <p:sp>
        <p:nvSpPr>
          <p:cNvPr id="101" name="文本框 100"/>
          <p:cNvSpPr txBox="1"/>
          <p:nvPr/>
        </p:nvSpPr>
        <p:spPr>
          <a:xfrm>
            <a:off x="4007485" y="3455670"/>
            <a:ext cx="8066405" cy="2999740"/>
          </a:xfrm>
          <a:prstGeom prst="rect">
            <a:avLst/>
          </a:prstGeom>
          <a:noFill/>
          <a:ln w="9525">
            <a:noFill/>
          </a:ln>
        </p:spPr>
        <p:txBody>
          <a:bodyPr wrap="square">
            <a:spAutoFit/>
          </a:bodyPr>
          <a:p>
            <a:pPr indent="405130">
              <a:lnSpc>
                <a:spcPct val="150000"/>
              </a:lnSpc>
            </a:pPr>
            <a:r>
              <a:rPr lang="en-US" altLang="zh-CN" b="1">
                <a:latin typeface="微软雅黑" panose="020B0503020204020204" charset="-122"/>
                <a:ea typeface="微软雅黑" panose="020B0503020204020204" charset="-122"/>
                <a:cs typeface="微软雅黑" panose="020B0503020204020204" charset="-122"/>
              </a:rPr>
              <a:t> </a:t>
            </a:r>
            <a:r>
              <a:rPr lang="zh-CN" altLang="en-US" b="1" dirty="0">
                <a:solidFill>
                  <a:srgbClr val="1D4971"/>
                </a:solidFill>
                <a:latin typeface="微软雅黑" panose="020B0503020204020204" charset="-122"/>
                <a:ea typeface="微软雅黑" panose="020B0503020204020204" charset="-122"/>
              </a:rPr>
              <a:t>近年来先后主持承担</a:t>
            </a:r>
            <a:r>
              <a:rPr lang="zh-CN" altLang="en-US" b="1" dirty="0">
                <a:solidFill>
                  <a:srgbClr val="FF0000"/>
                </a:solidFill>
                <a:latin typeface="微软雅黑" panose="020B0503020204020204" charset="-122"/>
                <a:ea typeface="微软雅黑" panose="020B0503020204020204" charset="-122"/>
              </a:rPr>
              <a:t>国家自然</a:t>
            </a:r>
            <a:r>
              <a:rPr lang="zh-CN" altLang="en-US" b="1" dirty="0">
                <a:solidFill>
                  <a:srgbClr val="1D4971"/>
                </a:solidFill>
                <a:latin typeface="微软雅黑" panose="020B0503020204020204" charset="-122"/>
                <a:ea typeface="微软雅黑" panose="020B0503020204020204" charset="-122"/>
              </a:rPr>
              <a:t>科学基金面上项目、上海市</a:t>
            </a:r>
            <a:r>
              <a:rPr lang="zh-CN" altLang="en-US" b="1" dirty="0">
                <a:solidFill>
                  <a:srgbClr val="FF0000"/>
                </a:solidFill>
                <a:latin typeface="微软雅黑" panose="020B0503020204020204" charset="-122"/>
                <a:ea typeface="微软雅黑" panose="020B0503020204020204" charset="-122"/>
              </a:rPr>
              <a:t>科委</a:t>
            </a:r>
            <a:r>
              <a:rPr lang="zh-CN" altLang="en-US" b="1" dirty="0">
                <a:solidFill>
                  <a:srgbClr val="1D4971"/>
                </a:solidFill>
                <a:latin typeface="微软雅黑" panose="020B0503020204020204" charset="-122"/>
                <a:ea typeface="微软雅黑" panose="020B0503020204020204" charset="-122"/>
              </a:rPr>
              <a:t>“科技创新行动计划”项目等，以及作为骨干成员参与科技部</a:t>
            </a:r>
            <a:r>
              <a:rPr lang="zh-CN" altLang="en-US" b="1" dirty="0">
                <a:solidFill>
                  <a:srgbClr val="FF0000"/>
                </a:solidFill>
                <a:latin typeface="微软雅黑" panose="020B0503020204020204" charset="-122"/>
                <a:ea typeface="微软雅黑" panose="020B0503020204020204" charset="-122"/>
              </a:rPr>
              <a:t>国家重点</a:t>
            </a:r>
            <a:r>
              <a:rPr lang="zh-CN" altLang="en-US" b="1" dirty="0">
                <a:solidFill>
                  <a:srgbClr val="1D4971"/>
                </a:solidFill>
                <a:latin typeface="微软雅黑" panose="020B0503020204020204" charset="-122"/>
                <a:ea typeface="微软雅黑" panose="020B0503020204020204" charset="-122"/>
              </a:rPr>
              <a:t>研发计划、</a:t>
            </a:r>
            <a:r>
              <a:rPr lang="zh-CN" altLang="en-US" b="1" dirty="0">
                <a:solidFill>
                  <a:srgbClr val="FF0000"/>
                </a:solidFill>
                <a:latin typeface="微软雅黑" panose="020B0503020204020204" charset="-122"/>
                <a:ea typeface="微软雅黑" panose="020B0503020204020204" charset="-122"/>
              </a:rPr>
              <a:t>国自然重大</a:t>
            </a:r>
            <a:r>
              <a:rPr lang="zh-CN" altLang="en-US" b="1" dirty="0">
                <a:solidFill>
                  <a:srgbClr val="1D4971"/>
                </a:solidFill>
                <a:latin typeface="微软雅黑" panose="020B0503020204020204" charset="-122"/>
                <a:ea typeface="微软雅黑" panose="020B0503020204020204" charset="-122"/>
              </a:rPr>
              <a:t>研究计划等各类科研课题共</a:t>
            </a:r>
            <a:r>
              <a:rPr lang="zh-CN" altLang="en-US" b="1" dirty="0">
                <a:solidFill>
                  <a:srgbClr val="FF0000"/>
                </a:solidFill>
                <a:latin typeface="微软雅黑" panose="020B0503020204020204" charset="-122"/>
                <a:ea typeface="微软雅黑" panose="020B0503020204020204" charset="-122"/>
              </a:rPr>
              <a:t>16项</a:t>
            </a:r>
            <a:r>
              <a:rPr lang="zh-CN" altLang="en-US" b="1" dirty="0">
                <a:solidFill>
                  <a:srgbClr val="1D4971"/>
                </a:solidFill>
                <a:latin typeface="微软雅黑" panose="020B0503020204020204" charset="-122"/>
                <a:ea typeface="微软雅黑" panose="020B0503020204020204" charset="-122"/>
              </a:rPr>
              <a:t>，发表包括SCI、EI检索等在内国内外核心期刊</a:t>
            </a:r>
            <a:r>
              <a:rPr lang="zh-CN" altLang="en-US" b="1" dirty="0">
                <a:solidFill>
                  <a:srgbClr val="FF0000"/>
                </a:solidFill>
                <a:latin typeface="微软雅黑" panose="020B0503020204020204" charset="-122"/>
                <a:ea typeface="微软雅黑" panose="020B0503020204020204" charset="-122"/>
              </a:rPr>
              <a:t>论文50余篇</a:t>
            </a:r>
            <a:r>
              <a:rPr lang="zh-CN" altLang="en-US" b="1" dirty="0">
                <a:solidFill>
                  <a:srgbClr val="1D4971"/>
                </a:solidFill>
                <a:latin typeface="微软雅黑" panose="020B0503020204020204" charset="-122"/>
                <a:ea typeface="微软雅黑" panose="020B0503020204020204" charset="-122"/>
              </a:rPr>
              <a:t>，获得自研技术专利或软著</a:t>
            </a:r>
            <a:r>
              <a:rPr lang="zh-CN" altLang="en-US" b="1" dirty="0">
                <a:solidFill>
                  <a:srgbClr val="FF0000"/>
                </a:solidFill>
                <a:latin typeface="微软雅黑" panose="020B0503020204020204" charset="-122"/>
                <a:ea typeface="微软雅黑" panose="020B0503020204020204" charset="-122"/>
              </a:rPr>
              <a:t>24项</a:t>
            </a:r>
            <a:r>
              <a:rPr lang="zh-CN" altLang="en-US" b="1" dirty="0">
                <a:solidFill>
                  <a:srgbClr val="1D4971"/>
                </a:solidFill>
                <a:latin typeface="微软雅黑" panose="020B0503020204020204" charset="-122"/>
                <a:ea typeface="微软雅黑" panose="020B0503020204020204" charset="-122"/>
              </a:rPr>
              <a:t>。担任EI国际期刊《International Journal of Intelligent Systems Technologies and Applications》</a:t>
            </a:r>
            <a:r>
              <a:rPr lang="zh-CN" altLang="en-US" b="1" dirty="0">
                <a:solidFill>
                  <a:srgbClr val="FF0000"/>
                </a:solidFill>
                <a:latin typeface="微软雅黑" panose="020B0503020204020204" charset="-122"/>
                <a:ea typeface="微软雅黑" panose="020B0503020204020204" charset="-122"/>
              </a:rPr>
              <a:t>副主编</a:t>
            </a:r>
            <a:r>
              <a:rPr lang="zh-CN" altLang="en-US" b="1" dirty="0">
                <a:solidFill>
                  <a:srgbClr val="1D4971"/>
                </a:solidFill>
                <a:latin typeface="微软雅黑" panose="020B0503020204020204" charset="-122"/>
                <a:ea typeface="微软雅黑" panose="020B0503020204020204" charset="-122"/>
              </a:rPr>
              <a:t>，SCI期刊《Emerging Materials Research》</a:t>
            </a:r>
            <a:r>
              <a:rPr lang="zh-CN" altLang="en-US" b="1" dirty="0">
                <a:solidFill>
                  <a:srgbClr val="FF0000"/>
                </a:solidFill>
                <a:latin typeface="微软雅黑" panose="020B0503020204020204" charset="-122"/>
                <a:ea typeface="微软雅黑" panose="020B0503020204020204" charset="-122"/>
              </a:rPr>
              <a:t>副主编</a:t>
            </a:r>
            <a:r>
              <a:rPr lang="zh-CN" altLang="en-US" b="1" dirty="0">
                <a:solidFill>
                  <a:srgbClr val="1D4971"/>
                </a:solidFill>
                <a:latin typeface="微软雅黑" panose="020B0503020204020204" charset="-122"/>
                <a:ea typeface="微软雅黑" panose="020B0503020204020204" charset="-122"/>
              </a:rPr>
              <a:t>，SCI期刊《Applied Intelligence》</a:t>
            </a:r>
            <a:r>
              <a:rPr lang="zh-CN" altLang="en-US" b="1" dirty="0">
                <a:solidFill>
                  <a:srgbClr val="FF0000"/>
                </a:solidFill>
                <a:latin typeface="微软雅黑" panose="020B0503020204020204" charset="-122"/>
                <a:ea typeface="微软雅黑" panose="020B0503020204020204" charset="-122"/>
              </a:rPr>
              <a:t>副主编</a:t>
            </a:r>
            <a:r>
              <a:rPr lang="zh-CN" altLang="en-US" b="1" dirty="0">
                <a:solidFill>
                  <a:srgbClr val="1D4971"/>
                </a:solidFill>
                <a:latin typeface="微软雅黑" panose="020B0503020204020204" charset="-122"/>
                <a:ea typeface="微软雅黑" panose="020B0503020204020204" charset="-122"/>
              </a:rPr>
              <a:t>。</a:t>
            </a:r>
            <a:endParaRPr lang="zh-CN" altLang="en-US" b="1">
              <a:solidFill>
                <a:srgbClr val="0070C0"/>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8"/>
          <a:stretch>
            <a:fillRect/>
          </a:stretch>
        </p:blipFill>
        <p:spPr>
          <a:xfrm>
            <a:off x="1466850" y="1340485"/>
            <a:ext cx="1454150" cy="22815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948863" y="179388"/>
            <a:ext cx="2124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8"/>
          <p:cNvCxnSpPr/>
          <p:nvPr/>
        </p:nvCxnSpPr>
        <p:spPr>
          <a:xfrm>
            <a:off x="1042988" y="571500"/>
            <a:ext cx="111490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1316" name="组合 4"/>
          <p:cNvGrpSpPr/>
          <p:nvPr/>
        </p:nvGrpSpPr>
        <p:grpSpPr bwMode="auto">
          <a:xfrm>
            <a:off x="4763" y="179388"/>
            <a:ext cx="1371600" cy="381000"/>
            <a:chOff x="0" y="224500"/>
            <a:chExt cx="2820138" cy="774915"/>
          </a:xfrm>
        </p:grpSpPr>
        <p:sp>
          <p:nvSpPr>
            <p:cNvPr id="11" name="任意多边形 5"/>
            <p:cNvSpPr/>
            <p:nvPr/>
          </p:nvSpPr>
          <p:spPr>
            <a:xfrm>
              <a:off x="0" y="224500"/>
              <a:ext cx="2248928" cy="774915"/>
            </a:xfrm>
            <a:custGeom>
              <a:avLst/>
              <a:gdLst>
                <a:gd name="connsiteX0" fmla="*/ 0 w 2249962"/>
                <a:gd name="connsiteY0" fmla="*/ 0 h 774915"/>
                <a:gd name="connsiteX1" fmla="*/ 2249962 w 2249962"/>
                <a:gd name="connsiteY1" fmla="*/ 0 h 774915"/>
                <a:gd name="connsiteX2" fmla="*/ 1475047 w 2249962"/>
                <a:gd name="connsiteY2" fmla="*/ 774915 h 774915"/>
                <a:gd name="connsiteX3" fmla="*/ 0 w 2249962"/>
                <a:gd name="connsiteY3" fmla="*/ 774915 h 774915"/>
              </a:gdLst>
              <a:ahLst/>
              <a:cxnLst>
                <a:cxn ang="0">
                  <a:pos x="connsiteX0" y="connsiteY0"/>
                </a:cxn>
                <a:cxn ang="0">
                  <a:pos x="connsiteX1" y="connsiteY1"/>
                </a:cxn>
                <a:cxn ang="0">
                  <a:pos x="connsiteX2" y="connsiteY2"/>
                </a:cxn>
                <a:cxn ang="0">
                  <a:pos x="connsiteX3" y="connsiteY3"/>
                </a:cxn>
              </a:cxnLst>
              <a:rect l="l" t="t" r="r" b="b"/>
              <a:pathLst>
                <a:path w="2249962" h="774915">
                  <a:moveTo>
                    <a:pt x="0" y="0"/>
                  </a:moveTo>
                  <a:lnTo>
                    <a:pt x="2249962" y="0"/>
                  </a:lnTo>
                  <a:lnTo>
                    <a:pt x="1475047" y="774915"/>
                  </a:lnTo>
                  <a:lnTo>
                    <a:pt x="0" y="77491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sz="2400" dirty="0">
                <a:solidFill>
                  <a:prstClr val="white"/>
                </a:solidFill>
                <a:sym typeface="+mn-ea"/>
              </a:endParaRPr>
            </a:p>
          </p:txBody>
        </p:sp>
        <p:sp>
          <p:nvSpPr>
            <p:cNvPr id="12" name="任意多边形 6"/>
            <p:cNvSpPr/>
            <p:nvPr/>
          </p:nvSpPr>
          <p:spPr>
            <a:xfrm>
              <a:off x="1579800" y="224500"/>
              <a:ext cx="956365"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solidFill>
                  <a:prstClr val="white"/>
                </a:solidFill>
              </a:endParaRPr>
            </a:p>
          </p:txBody>
        </p:sp>
        <p:sp>
          <p:nvSpPr>
            <p:cNvPr id="13" name="任意多边形 7"/>
            <p:cNvSpPr/>
            <p:nvPr/>
          </p:nvSpPr>
          <p:spPr>
            <a:xfrm>
              <a:off x="1863771" y="224500"/>
              <a:ext cx="956367" cy="774915"/>
            </a:xfrm>
            <a:custGeom>
              <a:avLst/>
              <a:gdLst>
                <a:gd name="connsiteX0" fmla="*/ 774915 w 954805"/>
                <a:gd name="connsiteY0" fmla="*/ 0 h 774915"/>
                <a:gd name="connsiteX1" fmla="*/ 954805 w 954805"/>
                <a:gd name="connsiteY1" fmla="*/ 0 h 774915"/>
                <a:gd name="connsiteX2" fmla="*/ 179890 w 954805"/>
                <a:gd name="connsiteY2" fmla="*/ 774915 h 774915"/>
                <a:gd name="connsiteX3" fmla="*/ 0 w 954805"/>
                <a:gd name="connsiteY3" fmla="*/ 774915 h 774915"/>
                <a:gd name="connsiteX4" fmla="*/ 774915 w 954805"/>
                <a:gd name="connsiteY4" fmla="*/ 0 h 77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805" h="774915">
                  <a:moveTo>
                    <a:pt x="774915" y="0"/>
                  </a:moveTo>
                  <a:lnTo>
                    <a:pt x="954805" y="0"/>
                  </a:lnTo>
                  <a:lnTo>
                    <a:pt x="179890" y="774915"/>
                  </a:lnTo>
                  <a:lnTo>
                    <a:pt x="0" y="774915"/>
                  </a:lnTo>
                  <a:lnTo>
                    <a:pt x="774915"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600">
                <a:solidFill>
                  <a:prstClr val="white"/>
                </a:solidFill>
              </a:endParaRPr>
            </a:p>
          </p:txBody>
        </p:sp>
      </p:grpSp>
      <p:sp>
        <p:nvSpPr>
          <p:cNvPr id="27" name="矩形 26"/>
          <p:cNvSpPr/>
          <p:nvPr/>
        </p:nvSpPr>
        <p:spPr>
          <a:xfrm>
            <a:off x="4763" y="6688138"/>
            <a:ext cx="12187237" cy="1698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dirty="0"/>
          </a:p>
        </p:txBody>
      </p:sp>
      <p:sp>
        <p:nvSpPr>
          <p:cNvPr id="141318" name="矩形 6"/>
          <p:cNvSpPr>
            <a:spLocks noChangeArrowheads="1"/>
          </p:cNvSpPr>
          <p:nvPr/>
        </p:nvSpPr>
        <p:spPr bwMode="auto">
          <a:xfrm>
            <a:off x="5097145" y="774065"/>
            <a:ext cx="672338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7" rIns="68572" bIns="34287">
            <a:spAutoFit/>
          </a:bodyPr>
          <a:lstStyle>
            <a:lvl1pPr marL="284480" indent="-284480" defTabSz="9131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9131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4pPr>
            <a:lvl5pPr marL="20574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9pPr>
          </a:lstStyle>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sym typeface="+mn-ea"/>
              </a:rPr>
              <a:t>从事神经病学临床、教学和科研</a:t>
            </a:r>
            <a:r>
              <a:rPr lang="zh-CN" altLang="en-US" sz="1800" b="1" dirty="0">
                <a:solidFill>
                  <a:srgbClr val="FF0000"/>
                </a:solidFill>
                <a:latin typeface="微软雅黑" panose="020B0503020204020204" charset="-122"/>
                <a:ea typeface="微软雅黑" panose="020B0503020204020204" charset="-122"/>
                <a:sym typeface="+mn-ea"/>
              </a:rPr>
              <a:t>3</a:t>
            </a:r>
            <a:r>
              <a:rPr lang="en-US" altLang="zh-CN" sz="1800" b="1" dirty="0">
                <a:solidFill>
                  <a:srgbClr val="FF0000"/>
                </a:solidFill>
                <a:latin typeface="微软雅黑" panose="020B0503020204020204" charset="-122"/>
                <a:ea typeface="微软雅黑" panose="020B0503020204020204" charset="-122"/>
                <a:sym typeface="+mn-ea"/>
              </a:rPr>
              <a:t>5</a:t>
            </a:r>
            <a:r>
              <a:rPr lang="zh-CN" altLang="en-US" sz="1800" b="1" dirty="0">
                <a:solidFill>
                  <a:srgbClr val="FF0000"/>
                </a:solidFill>
                <a:latin typeface="微软雅黑" panose="020B0503020204020204" charset="-122"/>
                <a:ea typeface="微软雅黑" panose="020B0503020204020204" charset="-122"/>
                <a:sym typeface="+mn-ea"/>
              </a:rPr>
              <a:t>年</a:t>
            </a:r>
            <a:r>
              <a:rPr lang="zh-CN" altLang="en-US" sz="1800" b="1" dirty="0">
                <a:solidFill>
                  <a:srgbClr val="1D4971"/>
                </a:solidFill>
                <a:latin typeface="微软雅黑" panose="020B0503020204020204" charset="-122"/>
                <a:ea typeface="微软雅黑" panose="020B0503020204020204" charset="-122"/>
                <a:sym typeface="+mn-ea"/>
              </a:rPr>
              <a:t>；</a:t>
            </a:r>
            <a:endParaRPr lang="zh-CN" altLang="en-US" sz="1800" b="1" dirty="0">
              <a:solidFill>
                <a:srgbClr val="1D4971"/>
              </a:solidFill>
              <a:latin typeface="微软雅黑" panose="020B0503020204020204" charset="-122"/>
              <a:ea typeface="微软雅黑" panose="020B0503020204020204" charset="-122"/>
              <a:sym typeface="+mn-ea"/>
            </a:endParaRPr>
          </a:p>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sym typeface="+mn-ea"/>
              </a:rPr>
              <a:t>在美国著名的贝勒医学院工作</a:t>
            </a:r>
            <a:r>
              <a:rPr lang="zh-CN" altLang="en-US" sz="1800" b="1" dirty="0">
                <a:solidFill>
                  <a:srgbClr val="FF0000"/>
                </a:solidFill>
                <a:latin typeface="微软雅黑" panose="020B0503020204020204" charset="-122"/>
                <a:ea typeface="微软雅黑" panose="020B0503020204020204" charset="-122"/>
                <a:sym typeface="+mn-ea"/>
              </a:rPr>
              <a:t>24年</a:t>
            </a:r>
            <a:r>
              <a:rPr lang="zh-CN" altLang="en-US" sz="1800" b="1" dirty="0">
                <a:solidFill>
                  <a:srgbClr val="1D4971"/>
                </a:solidFill>
                <a:latin typeface="微软雅黑" panose="020B0503020204020204" charset="-122"/>
                <a:ea typeface="微软雅黑" panose="020B0503020204020204" charset="-122"/>
                <a:sym typeface="+mn-ea"/>
              </a:rPr>
              <a:t>，任贝勒医学院神经病学教授、帕金森病研究中心主任，贝勒医学院老年医学中心教授；</a:t>
            </a:r>
            <a:endParaRPr lang="zh-CN" altLang="en-US" sz="1800" b="1" dirty="0">
              <a:solidFill>
                <a:srgbClr val="1D4971"/>
              </a:solidFill>
              <a:latin typeface="微软雅黑" panose="020B0503020204020204" charset="-122"/>
              <a:ea typeface="微软雅黑" panose="020B0503020204020204" charset="-122"/>
              <a:sym typeface="+mn-ea"/>
            </a:endParaRPr>
          </a:p>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sym typeface="+mn-ea"/>
              </a:rPr>
              <a:t>曾任上海瑞金医院生物医学研究院</a:t>
            </a:r>
            <a:r>
              <a:rPr lang="zh-CN" altLang="en-US" sz="1800" b="1" dirty="0">
                <a:solidFill>
                  <a:srgbClr val="FF0000"/>
                </a:solidFill>
                <a:latin typeface="微软雅黑" panose="020B0503020204020204" charset="-122"/>
                <a:ea typeface="微软雅黑" panose="020B0503020204020204" charset="-122"/>
                <a:sym typeface="+mn-ea"/>
              </a:rPr>
              <a:t>执行院长</a:t>
            </a:r>
            <a:r>
              <a:rPr lang="zh-CN" altLang="en-US" sz="1800" b="1" dirty="0">
                <a:solidFill>
                  <a:srgbClr val="1D4971"/>
                </a:solidFill>
                <a:latin typeface="微软雅黑" panose="020B0503020204020204" charset="-122"/>
                <a:ea typeface="微软雅黑" panose="020B0503020204020204" charset="-122"/>
                <a:sym typeface="+mn-ea"/>
              </a:rPr>
              <a:t>；</a:t>
            </a:r>
            <a:endParaRPr lang="zh-CN" altLang="en-US" sz="1800" b="1" dirty="0">
              <a:solidFill>
                <a:srgbClr val="1D4971"/>
              </a:solidFill>
              <a:latin typeface="微软雅黑" panose="020B0503020204020204" charset="-122"/>
              <a:ea typeface="微软雅黑" panose="020B0503020204020204" charset="-122"/>
              <a:sym typeface="+mn-ea"/>
            </a:endParaRPr>
          </a:p>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sym typeface="+mn-ea"/>
              </a:rPr>
              <a:t>上海交大医学院神经病学研究所</a:t>
            </a:r>
            <a:r>
              <a:rPr lang="zh-CN" altLang="en-US" sz="1800" b="1" dirty="0">
                <a:solidFill>
                  <a:srgbClr val="FF0000"/>
                </a:solidFill>
                <a:latin typeface="微软雅黑" panose="020B0503020204020204" charset="-122"/>
                <a:ea typeface="微软雅黑" panose="020B0503020204020204" charset="-122"/>
                <a:sym typeface="+mn-ea"/>
              </a:rPr>
              <a:t>所长</a:t>
            </a:r>
            <a:r>
              <a:rPr lang="zh-CN" altLang="en-US" sz="1800" b="1" dirty="0">
                <a:solidFill>
                  <a:srgbClr val="1D4971"/>
                </a:solidFill>
                <a:latin typeface="微软雅黑" panose="020B0503020204020204" charset="-122"/>
                <a:ea typeface="微软雅黑" panose="020B0503020204020204" charset="-122"/>
                <a:sym typeface="+mn-ea"/>
              </a:rPr>
              <a:t>；</a:t>
            </a:r>
            <a:endParaRPr lang="zh-CN" altLang="en-US" sz="1800" b="1" dirty="0">
              <a:solidFill>
                <a:srgbClr val="1D4971"/>
              </a:solidFill>
              <a:latin typeface="微软雅黑" panose="020B0503020204020204" charset="-122"/>
              <a:ea typeface="微软雅黑" panose="020B0503020204020204" charset="-122"/>
              <a:sym typeface="+mn-ea"/>
            </a:endParaRPr>
          </a:p>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sym typeface="+mn-ea"/>
              </a:rPr>
              <a:t>中科院“</a:t>
            </a:r>
            <a:r>
              <a:rPr lang="zh-CN" altLang="en-US" sz="1800" b="1" dirty="0">
                <a:solidFill>
                  <a:srgbClr val="FF0000"/>
                </a:solidFill>
                <a:latin typeface="微软雅黑" panose="020B0503020204020204" charset="-122"/>
                <a:ea typeface="微软雅黑" panose="020B0503020204020204" charset="-122"/>
                <a:sym typeface="+mn-ea"/>
              </a:rPr>
              <a:t>百人计划</a:t>
            </a:r>
            <a:r>
              <a:rPr lang="zh-CN" altLang="en-US" sz="1800" b="1" dirty="0">
                <a:solidFill>
                  <a:srgbClr val="1D4971"/>
                </a:solidFill>
                <a:latin typeface="微软雅黑" panose="020B0503020204020204" charset="-122"/>
                <a:ea typeface="微软雅黑" panose="020B0503020204020204" charset="-122"/>
                <a:sym typeface="+mn-ea"/>
              </a:rPr>
              <a:t>研究员”；</a:t>
            </a:r>
            <a:endParaRPr lang="zh-CN" altLang="en-US" sz="1800" b="1" dirty="0">
              <a:solidFill>
                <a:srgbClr val="1D4971"/>
              </a:solidFill>
              <a:latin typeface="微软雅黑" panose="020B0503020204020204" charset="-122"/>
              <a:ea typeface="微软雅黑" panose="020B0503020204020204" charset="-122"/>
              <a:sym typeface="+mn-ea"/>
            </a:endParaRPr>
          </a:p>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sym typeface="+mn-ea"/>
              </a:rPr>
              <a:t>香港大学</a:t>
            </a:r>
            <a:r>
              <a:rPr lang="zh-CN" altLang="en-US" sz="1800" b="1" dirty="0">
                <a:solidFill>
                  <a:srgbClr val="FF0000"/>
                </a:solidFill>
                <a:latin typeface="微软雅黑" panose="020B0503020204020204" charset="-122"/>
                <a:ea typeface="微软雅黑" panose="020B0503020204020204" charset="-122"/>
                <a:sym typeface="+mn-ea"/>
              </a:rPr>
              <a:t>荣誉教授</a:t>
            </a:r>
            <a:r>
              <a:rPr lang="zh-CN" altLang="en-US" sz="1800" b="1" dirty="0">
                <a:solidFill>
                  <a:srgbClr val="1D4971"/>
                </a:solidFill>
                <a:latin typeface="微软雅黑" panose="020B0503020204020204" charset="-122"/>
                <a:ea typeface="微软雅黑" panose="020B0503020204020204" charset="-122"/>
                <a:sym typeface="+mn-ea"/>
              </a:rPr>
              <a:t>；</a:t>
            </a:r>
            <a:endParaRPr lang="zh-CN" altLang="en-US" sz="1800" b="1" dirty="0">
              <a:solidFill>
                <a:srgbClr val="1D4971"/>
              </a:solidFill>
              <a:latin typeface="微软雅黑" panose="020B0503020204020204" charset="-122"/>
              <a:ea typeface="微软雅黑" panose="020B0503020204020204" charset="-122"/>
            </a:endParaRPr>
          </a:p>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sym typeface="+mn-ea"/>
              </a:rPr>
              <a:t>研究成果发表在</a:t>
            </a:r>
            <a:r>
              <a:rPr lang="zh-CN" altLang="en-US" sz="1800" b="1" dirty="0">
                <a:solidFill>
                  <a:srgbClr val="FF0000"/>
                </a:solidFill>
                <a:latin typeface="微软雅黑" panose="020B0503020204020204" charset="-122"/>
                <a:ea typeface="微软雅黑" panose="020B0503020204020204" charset="-122"/>
                <a:sym typeface="+mn-ea"/>
              </a:rPr>
              <a:t>Nature Genetics、 PNAS、 Science、JAMA、Lancet、Brain、Autophagy</a:t>
            </a:r>
            <a:r>
              <a:rPr lang="zh-CN" altLang="en-US" sz="1800" b="1" dirty="0">
                <a:solidFill>
                  <a:srgbClr val="1D4971"/>
                </a:solidFill>
                <a:latin typeface="微软雅黑" panose="020B0503020204020204" charset="-122"/>
                <a:ea typeface="微软雅黑" panose="020B0503020204020204" charset="-122"/>
                <a:sym typeface="+mn-ea"/>
              </a:rPr>
              <a:t>等国际一流学术杂志上，发表SCI论文</a:t>
            </a:r>
            <a:r>
              <a:rPr lang="en-US" altLang="zh-CN" sz="1800" b="1" dirty="0">
                <a:solidFill>
                  <a:srgbClr val="FF0000"/>
                </a:solidFill>
                <a:latin typeface="微软雅黑" panose="020B0503020204020204" charset="-122"/>
                <a:ea typeface="微软雅黑" panose="020B0503020204020204" charset="-122"/>
                <a:sym typeface="+mn-ea"/>
              </a:rPr>
              <a:t>35</a:t>
            </a:r>
            <a:r>
              <a:rPr lang="zh-CN" altLang="en-US" sz="1800" b="1" dirty="0">
                <a:solidFill>
                  <a:srgbClr val="FF0000"/>
                </a:solidFill>
                <a:latin typeface="微软雅黑" panose="020B0503020204020204" charset="-122"/>
                <a:ea typeface="微软雅黑" panose="020B0503020204020204" charset="-122"/>
                <a:sym typeface="+mn-ea"/>
              </a:rPr>
              <a:t>0篇</a:t>
            </a:r>
            <a:r>
              <a:rPr lang="zh-CN" altLang="en-US" sz="1800" b="1" dirty="0">
                <a:solidFill>
                  <a:srgbClr val="1D4971"/>
                </a:solidFill>
                <a:latin typeface="微软雅黑" panose="020B0503020204020204" charset="-122"/>
                <a:ea typeface="微软雅黑" panose="020B0503020204020204" charset="-122"/>
                <a:sym typeface="+mn-ea"/>
              </a:rPr>
              <a:t>，分数</a:t>
            </a:r>
            <a:r>
              <a:rPr lang="zh-CN" altLang="en-US" sz="1800" b="1" dirty="0">
                <a:solidFill>
                  <a:srgbClr val="FF0000"/>
                </a:solidFill>
                <a:latin typeface="微软雅黑" panose="020B0503020204020204" charset="-122"/>
                <a:ea typeface="微软雅黑" panose="020B0503020204020204" charset="-122"/>
                <a:sym typeface="+mn-ea"/>
              </a:rPr>
              <a:t>20</a:t>
            </a:r>
            <a:r>
              <a:rPr lang="en-US" altLang="zh-CN" sz="1800" b="1" dirty="0">
                <a:solidFill>
                  <a:srgbClr val="FF0000"/>
                </a:solidFill>
                <a:latin typeface="微软雅黑" panose="020B0503020204020204" charset="-122"/>
                <a:ea typeface="微软雅黑" panose="020B0503020204020204" charset="-122"/>
                <a:sym typeface="+mn-ea"/>
              </a:rPr>
              <a:t>0</a:t>
            </a:r>
            <a:r>
              <a:rPr lang="zh-CN" altLang="en-US" sz="1800" b="1" dirty="0">
                <a:solidFill>
                  <a:srgbClr val="FF0000"/>
                </a:solidFill>
                <a:latin typeface="微软雅黑" panose="020B0503020204020204" charset="-122"/>
                <a:ea typeface="微软雅黑" panose="020B0503020204020204" charset="-122"/>
                <a:sym typeface="+mn-ea"/>
              </a:rPr>
              <a:t>0余分</a:t>
            </a:r>
            <a:r>
              <a:rPr lang="zh-CN" altLang="en-US" sz="1800" b="1" dirty="0">
                <a:solidFill>
                  <a:srgbClr val="1D4971"/>
                </a:solidFill>
                <a:latin typeface="微软雅黑" panose="020B0503020204020204" charset="-122"/>
                <a:ea typeface="微软雅黑" panose="020B0503020204020204" charset="-122"/>
                <a:sym typeface="+mn-ea"/>
              </a:rPr>
              <a:t>，被引用</a:t>
            </a:r>
            <a:r>
              <a:rPr lang="en-US" altLang="zh-CN" sz="1800" b="1" dirty="0">
                <a:solidFill>
                  <a:srgbClr val="FF0000"/>
                </a:solidFill>
                <a:latin typeface="微软雅黑" panose="020B0503020204020204" charset="-122"/>
                <a:ea typeface="微软雅黑" panose="020B0503020204020204" charset="-122"/>
                <a:sym typeface="+mn-ea"/>
              </a:rPr>
              <a:t>3</a:t>
            </a:r>
            <a:r>
              <a:rPr lang="zh-CN" altLang="en-US" sz="1800" b="1" dirty="0">
                <a:solidFill>
                  <a:srgbClr val="FF0000"/>
                </a:solidFill>
                <a:latin typeface="微软雅黑" panose="020B0503020204020204" charset="-122"/>
                <a:ea typeface="微软雅黑" panose="020B0503020204020204" charset="-122"/>
                <a:sym typeface="+mn-ea"/>
              </a:rPr>
              <a:t>8000次</a:t>
            </a:r>
            <a:r>
              <a:rPr lang="zh-CN" altLang="en-US" sz="1800" b="1" dirty="0">
                <a:solidFill>
                  <a:srgbClr val="1D4971"/>
                </a:solidFill>
                <a:latin typeface="微软雅黑" panose="020B0503020204020204" charset="-122"/>
                <a:ea typeface="微软雅黑" panose="020B0503020204020204" charset="-122"/>
                <a:sym typeface="+mn-ea"/>
              </a:rPr>
              <a:t>，连续</a:t>
            </a:r>
            <a:r>
              <a:rPr lang="en-US" altLang="zh-CN" sz="1800" b="1" dirty="0">
                <a:solidFill>
                  <a:srgbClr val="FF0000"/>
                </a:solidFill>
                <a:latin typeface="微软雅黑" panose="020B0503020204020204" charset="-122"/>
                <a:ea typeface="微软雅黑" panose="020B0503020204020204" charset="-122"/>
                <a:sym typeface="+mn-ea"/>
              </a:rPr>
              <a:t>9</a:t>
            </a:r>
            <a:r>
              <a:rPr lang="zh-CN" altLang="en-US" sz="1800" b="1" dirty="0">
                <a:solidFill>
                  <a:srgbClr val="1D4971"/>
                </a:solidFill>
                <a:latin typeface="微软雅黑" panose="020B0503020204020204" charset="-122"/>
                <a:ea typeface="微软雅黑" panose="020B0503020204020204" charset="-122"/>
                <a:sym typeface="+mn-ea"/>
              </a:rPr>
              <a:t>年入选Elsivier中国神经科学</a:t>
            </a:r>
            <a:r>
              <a:rPr lang="zh-CN" altLang="en-US" sz="1800" b="1" dirty="0">
                <a:solidFill>
                  <a:srgbClr val="FF0000"/>
                </a:solidFill>
                <a:latin typeface="微软雅黑" panose="020B0503020204020204" charset="-122"/>
                <a:ea typeface="微软雅黑" panose="020B0503020204020204" charset="-122"/>
                <a:sym typeface="+mn-ea"/>
              </a:rPr>
              <a:t>高被引</a:t>
            </a:r>
            <a:r>
              <a:rPr lang="zh-CN" altLang="en-US" sz="1800" b="1" dirty="0">
                <a:solidFill>
                  <a:srgbClr val="1D4971"/>
                </a:solidFill>
                <a:latin typeface="微软雅黑" panose="020B0503020204020204" charset="-122"/>
                <a:ea typeface="微软雅黑" panose="020B0503020204020204" charset="-122"/>
                <a:sym typeface="+mn-ea"/>
              </a:rPr>
              <a:t>学者；</a:t>
            </a:r>
            <a:endParaRPr lang="zh-CN" altLang="en-US" sz="1800" b="1" dirty="0">
              <a:solidFill>
                <a:srgbClr val="1D4971"/>
              </a:solidFill>
              <a:latin typeface="微软雅黑" panose="020B0503020204020204" charset="-122"/>
              <a:ea typeface="微软雅黑" panose="020B0503020204020204" charset="-122"/>
              <a:sym typeface="+mn-ea"/>
            </a:endParaRPr>
          </a:p>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sym typeface="+mn-ea"/>
              </a:rPr>
              <a:t>主编专著</a:t>
            </a:r>
            <a:r>
              <a:rPr lang="zh-CN" altLang="en-US" sz="1800" b="1" dirty="0">
                <a:solidFill>
                  <a:srgbClr val="FF0000"/>
                </a:solidFill>
                <a:latin typeface="微软雅黑" panose="020B0503020204020204" charset="-122"/>
                <a:ea typeface="微软雅黑" panose="020B0503020204020204" charset="-122"/>
                <a:sym typeface="+mn-ea"/>
              </a:rPr>
              <a:t>10部</a:t>
            </a:r>
            <a:r>
              <a:rPr lang="zh-CN" altLang="en-US" sz="1800" b="1" dirty="0">
                <a:solidFill>
                  <a:srgbClr val="1D4971"/>
                </a:solidFill>
                <a:latin typeface="微软雅黑" panose="020B0503020204020204" charset="-122"/>
                <a:ea typeface="微软雅黑" panose="020B0503020204020204" charset="-122"/>
                <a:sym typeface="+mn-ea"/>
              </a:rPr>
              <a:t>，</a:t>
            </a:r>
            <a:r>
              <a:rPr lang="zh-CN" altLang="en-US" sz="1800" b="1" dirty="0">
                <a:solidFill>
                  <a:srgbClr val="FF0000"/>
                </a:solidFill>
                <a:latin typeface="微软雅黑" panose="020B0503020204020204" charset="-122"/>
                <a:ea typeface="微软雅黑" panose="020B0503020204020204" charset="-122"/>
                <a:sym typeface="+mn-ea"/>
              </a:rPr>
              <a:t>10本</a:t>
            </a:r>
            <a:r>
              <a:rPr lang="zh-CN" altLang="en-US" sz="1800" b="1" dirty="0">
                <a:solidFill>
                  <a:srgbClr val="1D4971"/>
                </a:solidFill>
                <a:latin typeface="微软雅黑" panose="020B0503020204020204" charset="-122"/>
                <a:ea typeface="微软雅黑" panose="020B0503020204020204" charset="-122"/>
                <a:sym typeface="+mn-ea"/>
              </a:rPr>
              <a:t>国际杂志</a:t>
            </a:r>
            <a:r>
              <a:rPr lang="zh-CN" altLang="en-US" sz="1800" b="1" dirty="0">
                <a:solidFill>
                  <a:srgbClr val="FF0000"/>
                </a:solidFill>
                <a:latin typeface="微软雅黑" panose="020B0503020204020204" charset="-122"/>
                <a:ea typeface="微软雅黑" panose="020B0503020204020204" charset="-122"/>
                <a:sym typeface="+mn-ea"/>
              </a:rPr>
              <a:t>主编／副主编／编委</a:t>
            </a:r>
            <a:r>
              <a:rPr lang="zh-CN" altLang="en-US" sz="1800" b="1" dirty="0">
                <a:solidFill>
                  <a:srgbClr val="1D4971"/>
                </a:solidFill>
                <a:latin typeface="微软雅黑" panose="020B0503020204020204" charset="-122"/>
                <a:ea typeface="微软雅黑" panose="020B0503020204020204" charset="-122"/>
                <a:sym typeface="+mn-ea"/>
              </a:rPr>
              <a:t>；</a:t>
            </a:r>
            <a:endParaRPr lang="zh-CN" altLang="en-US" sz="1800" b="1" dirty="0">
              <a:solidFill>
                <a:srgbClr val="1D4971"/>
              </a:solidFill>
              <a:latin typeface="微软雅黑" panose="020B0503020204020204" charset="-122"/>
              <a:ea typeface="微软雅黑" panose="020B0503020204020204" charset="-122"/>
              <a:sym typeface="+mn-ea"/>
            </a:endParaRPr>
          </a:p>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FF0000"/>
                </a:solidFill>
                <a:latin typeface="微软雅黑" panose="020B0503020204020204" charset="-122"/>
                <a:ea typeface="微软雅黑" panose="020B0503020204020204" charset="-122"/>
                <a:sym typeface="+mn-ea"/>
              </a:rPr>
              <a:t>23项国际</a:t>
            </a:r>
            <a:r>
              <a:rPr lang="zh-CN" altLang="en-US" sz="1800" b="1" dirty="0">
                <a:solidFill>
                  <a:srgbClr val="1D4971"/>
                </a:solidFill>
                <a:latin typeface="微软雅黑" panose="020B0503020204020204" charset="-122"/>
                <a:ea typeface="微软雅黑" panose="020B0503020204020204" charset="-122"/>
                <a:sym typeface="+mn-ea"/>
              </a:rPr>
              <a:t>研究基金资助，回国后先后获得国家自然科学基金</a:t>
            </a:r>
            <a:r>
              <a:rPr lang="zh-CN" altLang="en-US" sz="1800" b="1" dirty="0">
                <a:solidFill>
                  <a:srgbClr val="FF0000"/>
                </a:solidFill>
                <a:latin typeface="微软雅黑" panose="020B0503020204020204" charset="-122"/>
                <a:ea typeface="微软雅黑" panose="020B0503020204020204" charset="-122"/>
                <a:sym typeface="+mn-ea"/>
              </a:rPr>
              <a:t>重点项目 </a:t>
            </a:r>
            <a:r>
              <a:rPr lang="en-US" altLang="zh-CN" sz="1800" b="1" dirty="0">
                <a:solidFill>
                  <a:srgbClr val="FF0000"/>
                </a:solidFill>
                <a:latin typeface="微软雅黑" panose="020B0503020204020204" charset="-122"/>
                <a:ea typeface="微软雅黑" panose="020B0503020204020204" charset="-122"/>
                <a:sym typeface="+mn-ea"/>
              </a:rPr>
              <a:t>3</a:t>
            </a:r>
            <a:r>
              <a:rPr lang="zh-CN" altLang="en-US" sz="1800" b="1" dirty="0">
                <a:solidFill>
                  <a:srgbClr val="FF0000"/>
                </a:solidFill>
                <a:latin typeface="微软雅黑" panose="020B0503020204020204" charset="-122"/>
                <a:ea typeface="微软雅黑" panose="020B0503020204020204" charset="-122"/>
                <a:sym typeface="+mn-ea"/>
              </a:rPr>
              <a:t>项</a:t>
            </a:r>
            <a:r>
              <a:rPr lang="zh-CN" altLang="en-US" sz="1800" b="1" dirty="0">
                <a:solidFill>
                  <a:srgbClr val="1D4971"/>
                </a:solidFill>
                <a:latin typeface="微软雅黑" panose="020B0503020204020204" charset="-122"/>
                <a:ea typeface="微软雅黑" panose="020B0503020204020204" charset="-122"/>
                <a:sym typeface="+mn-ea"/>
              </a:rPr>
              <a:t>，面上项目</a:t>
            </a:r>
            <a:r>
              <a:rPr lang="en-US" altLang="zh-CN" sz="1800" b="1" dirty="0">
                <a:solidFill>
                  <a:srgbClr val="FF0000"/>
                </a:solidFill>
                <a:latin typeface="微软雅黑" panose="020B0503020204020204" charset="-122"/>
                <a:ea typeface="微软雅黑" panose="020B0503020204020204" charset="-122"/>
                <a:sym typeface="+mn-ea"/>
              </a:rPr>
              <a:t>7</a:t>
            </a:r>
            <a:r>
              <a:rPr lang="zh-CN" altLang="en-US" sz="1800" b="1" dirty="0">
                <a:solidFill>
                  <a:srgbClr val="FF0000"/>
                </a:solidFill>
                <a:latin typeface="微软雅黑" panose="020B0503020204020204" charset="-122"/>
                <a:ea typeface="微软雅黑" panose="020B0503020204020204" charset="-122"/>
                <a:sym typeface="+mn-ea"/>
              </a:rPr>
              <a:t>项</a:t>
            </a:r>
            <a:r>
              <a:rPr lang="zh-CN" altLang="en-US" sz="1800" b="1" dirty="0">
                <a:solidFill>
                  <a:srgbClr val="1D4971"/>
                </a:solidFill>
                <a:latin typeface="微软雅黑" panose="020B0503020204020204" charset="-122"/>
                <a:ea typeface="微软雅黑" panose="020B0503020204020204" charset="-122"/>
                <a:sym typeface="+mn-ea"/>
              </a:rPr>
              <a:t>，主持或参加973／863分课题4项；</a:t>
            </a:r>
            <a:endParaRPr lang="zh-CN" altLang="en-US" sz="1800" b="1" dirty="0">
              <a:solidFill>
                <a:srgbClr val="1D4971"/>
              </a:solidFill>
              <a:latin typeface="微软雅黑" panose="020B0503020204020204" charset="-122"/>
              <a:ea typeface="微软雅黑" panose="020B0503020204020204" charset="-122"/>
            </a:endParaRPr>
          </a:p>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1D4971"/>
                </a:solidFill>
                <a:latin typeface="微软雅黑" panose="020B0503020204020204" charset="-122"/>
                <a:ea typeface="微软雅黑" panose="020B0503020204020204" charset="-122"/>
                <a:sym typeface="+mn-ea"/>
              </a:rPr>
              <a:t>获得</a:t>
            </a:r>
            <a:r>
              <a:rPr lang="zh-CN" altLang="en-US" sz="1800" b="1" dirty="0">
                <a:solidFill>
                  <a:srgbClr val="FF0000"/>
                </a:solidFill>
                <a:latin typeface="微软雅黑" panose="020B0503020204020204" charset="-122"/>
                <a:ea typeface="微软雅黑" panose="020B0503020204020204" charset="-122"/>
                <a:sym typeface="+mn-ea"/>
              </a:rPr>
              <a:t>省部级</a:t>
            </a:r>
            <a:r>
              <a:rPr lang="zh-CN" altLang="en-US" sz="1800" b="1" dirty="0">
                <a:solidFill>
                  <a:srgbClr val="1D4971"/>
                </a:solidFill>
                <a:latin typeface="微软雅黑" panose="020B0503020204020204" charset="-122"/>
                <a:ea typeface="微软雅黑" panose="020B0503020204020204" charset="-122"/>
                <a:sym typeface="+mn-ea"/>
              </a:rPr>
              <a:t>科技成果</a:t>
            </a:r>
            <a:r>
              <a:rPr lang="zh-CN" altLang="en-US" sz="1800" b="1" dirty="0">
                <a:solidFill>
                  <a:srgbClr val="FF0000"/>
                </a:solidFill>
                <a:latin typeface="微软雅黑" panose="020B0503020204020204" charset="-122"/>
                <a:ea typeface="微软雅黑" panose="020B0503020204020204" charset="-122"/>
                <a:sym typeface="+mn-ea"/>
              </a:rPr>
              <a:t>一等奖3项</a:t>
            </a:r>
            <a:r>
              <a:rPr lang="zh-CN" altLang="en-US" sz="1800" b="1" dirty="0">
                <a:solidFill>
                  <a:srgbClr val="1D4971"/>
                </a:solidFill>
                <a:latin typeface="微软雅黑" panose="020B0503020204020204" charset="-122"/>
                <a:ea typeface="微软雅黑" panose="020B0503020204020204" charset="-122"/>
                <a:sym typeface="+mn-ea"/>
              </a:rPr>
              <a:t>，二等奖2项；</a:t>
            </a:r>
            <a:endParaRPr lang="zh-CN" altLang="en-US" sz="1800" b="1" dirty="0">
              <a:solidFill>
                <a:srgbClr val="1D4971"/>
              </a:solidFill>
              <a:latin typeface="微软雅黑" panose="020B0503020204020204" charset="-122"/>
              <a:ea typeface="微软雅黑" panose="020B0503020204020204" charset="-122"/>
              <a:sym typeface="+mn-ea"/>
            </a:endParaRPr>
          </a:p>
          <a:p>
            <a:pPr algn="l">
              <a:lnSpc>
                <a:spcPct val="120000"/>
              </a:lnSpc>
              <a:spcBef>
                <a:spcPts val="0"/>
              </a:spcBef>
              <a:spcAft>
                <a:spcPts val="0"/>
              </a:spcAft>
              <a:buClrTx/>
              <a:buSzTx/>
              <a:buFont typeface="Wingdings" panose="05000000000000000000" pitchFamily="2" charset="2"/>
              <a:buChar char="Ø"/>
              <a:defRPr/>
            </a:pPr>
            <a:r>
              <a:rPr lang="zh-CN" altLang="en-US" sz="1800" b="1" dirty="0">
                <a:solidFill>
                  <a:srgbClr val="FF0000"/>
                </a:solidFill>
                <a:latin typeface="微软雅黑" panose="020B0503020204020204" charset="-122"/>
                <a:ea typeface="微软雅黑" panose="020B0503020204020204" charset="-122"/>
                <a:sym typeface="+mn-ea"/>
              </a:rPr>
              <a:t>千人、长江、科技部、国自然重点项目评委专家。</a:t>
            </a:r>
            <a:endParaRPr lang="zh-CN" altLang="en-US" sz="1800" b="1" dirty="0">
              <a:solidFill>
                <a:srgbClr val="FF0000"/>
              </a:solidFill>
              <a:latin typeface="微软雅黑" panose="020B0503020204020204" charset="-122"/>
              <a:ea typeface="微软雅黑" panose="020B0503020204020204" charset="-122"/>
              <a:sym typeface="+mn-ea"/>
            </a:endParaRPr>
          </a:p>
        </p:txBody>
      </p:sp>
      <p:grpSp>
        <p:nvGrpSpPr>
          <p:cNvPr id="141319" name="组合 3"/>
          <p:cNvGrpSpPr/>
          <p:nvPr/>
        </p:nvGrpSpPr>
        <p:grpSpPr bwMode="auto">
          <a:xfrm>
            <a:off x="281940" y="3938270"/>
            <a:ext cx="4735830" cy="1630680"/>
            <a:chOff x="2242141" y="1192432"/>
            <a:chExt cx="5168858" cy="1629951"/>
          </a:xfrm>
        </p:grpSpPr>
        <p:grpSp>
          <p:nvGrpSpPr>
            <p:cNvPr id="141329" name="组合 1"/>
            <p:cNvGrpSpPr/>
            <p:nvPr/>
          </p:nvGrpSpPr>
          <p:grpSpPr bwMode="auto">
            <a:xfrm>
              <a:off x="2266393" y="1192432"/>
              <a:ext cx="5144187" cy="751489"/>
              <a:chOff x="2122377" y="1048416"/>
              <a:chExt cx="5144187" cy="751489"/>
            </a:xfrm>
          </p:grpSpPr>
          <p:sp>
            <p:nvSpPr>
              <p:cNvPr id="19" name="矩形 18"/>
              <p:cNvSpPr/>
              <p:nvPr/>
            </p:nvSpPr>
            <p:spPr>
              <a:xfrm>
                <a:off x="2206774" y="1754201"/>
                <a:ext cx="4950756" cy="45704"/>
              </a:xfrm>
              <a:prstGeom prst="rect">
                <a:avLst/>
              </a:prstGeom>
              <a:gradFill flip="none" rotWithShape="1">
                <a:gsLst>
                  <a:gs pos="0">
                    <a:srgbClr val="3D88A7">
                      <a:shade val="30000"/>
                      <a:satMod val="115000"/>
                    </a:srgbClr>
                  </a:gs>
                  <a:gs pos="50000">
                    <a:srgbClr val="3D88A7">
                      <a:shade val="67500"/>
                      <a:satMod val="115000"/>
                    </a:srgbClr>
                  </a:gs>
                  <a:gs pos="100000">
                    <a:srgbClr val="3D88A7">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kumimoji="1" lang="zh-CN" altLang="en-US">
                  <a:solidFill>
                    <a:prstClr val="white"/>
                  </a:solidFill>
                  <a:latin typeface="Franklin Gothic Medium" panose="020B0603020102020204"/>
                  <a:ea typeface="微软雅黑" panose="020B0503020204020204" charset="-122"/>
                </a:endParaRPr>
              </a:p>
            </p:txBody>
          </p:sp>
          <p:sp>
            <p:nvSpPr>
              <p:cNvPr id="20" name="文本框 4"/>
              <p:cNvSpPr txBox="1">
                <a:spLocks noChangeArrowheads="1"/>
              </p:cNvSpPr>
              <p:nvPr/>
            </p:nvSpPr>
            <p:spPr bwMode="auto">
              <a:xfrm>
                <a:off x="2122377" y="1048416"/>
                <a:ext cx="1832270" cy="559185"/>
              </a:xfrm>
              <a:prstGeom prst="rect">
                <a:avLst/>
              </a:prstGeom>
              <a:noFill/>
              <a:ln>
                <a:noFill/>
              </a:ln>
            </p:spPr>
            <p:txBody>
              <a:bodyPr wrap="square" lIns="68572" tIns="34287" rIns="68572" bIns="34287">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00" eaLnBrk="1" hangingPunct="1">
                  <a:defRPr/>
                </a:pPr>
                <a:r>
                  <a:rPr lang="zh-CN" altLang="en-US" sz="3200" b="1" dirty="0">
                    <a:solidFill>
                      <a:srgbClr val="012E57">
                        <a:lumMod val="75000"/>
                      </a:srgbClr>
                    </a:solidFill>
                    <a:latin typeface="微软雅黑" panose="020B0503020204020204" charset="-122"/>
                    <a:ea typeface="微软雅黑" panose="020B0503020204020204" charset="-122"/>
                  </a:rPr>
                  <a:t>乐</a:t>
                </a:r>
                <a:r>
                  <a:rPr lang="en-US" altLang="zh-CN" sz="3200" b="1" dirty="0">
                    <a:solidFill>
                      <a:srgbClr val="012E57">
                        <a:lumMod val="75000"/>
                      </a:srgbClr>
                    </a:solidFill>
                    <a:latin typeface="微软雅黑" panose="020B0503020204020204" charset="-122"/>
                    <a:ea typeface="微软雅黑" panose="020B0503020204020204" charset="-122"/>
                  </a:rPr>
                  <a:t> </a:t>
                </a:r>
                <a:r>
                  <a:rPr lang="zh-CN" altLang="en-US" sz="3200" b="1" dirty="0">
                    <a:solidFill>
                      <a:srgbClr val="012E57">
                        <a:lumMod val="75000"/>
                      </a:srgbClr>
                    </a:solidFill>
                    <a:latin typeface="微软雅黑" panose="020B0503020204020204" charset="-122"/>
                    <a:ea typeface="微软雅黑" panose="020B0503020204020204" charset="-122"/>
                  </a:rPr>
                  <a:t>卫</a:t>
                </a:r>
                <a:r>
                  <a:rPr lang="en-US" altLang="zh-CN" sz="3200" b="1" dirty="0">
                    <a:solidFill>
                      <a:srgbClr val="012E57">
                        <a:lumMod val="75000"/>
                      </a:srgbClr>
                    </a:solidFill>
                    <a:latin typeface="微软雅黑" panose="020B0503020204020204" charset="-122"/>
                    <a:ea typeface="微软雅黑" panose="020B0503020204020204" charset="-122"/>
                  </a:rPr>
                  <a:t> </a:t>
                </a:r>
                <a:r>
                  <a:rPr lang="zh-CN" altLang="en-US" sz="3200" b="1" dirty="0">
                    <a:solidFill>
                      <a:srgbClr val="012E57">
                        <a:lumMod val="75000"/>
                      </a:srgbClr>
                    </a:solidFill>
                    <a:latin typeface="微软雅黑" panose="020B0503020204020204" charset="-122"/>
                    <a:ea typeface="微软雅黑" panose="020B0503020204020204" charset="-122"/>
                  </a:rPr>
                  <a:t>东</a:t>
                </a:r>
                <a:endParaRPr lang="zh-CN" altLang="en-US" sz="3200" b="1" dirty="0">
                  <a:solidFill>
                    <a:srgbClr val="012E57">
                      <a:lumMod val="75000"/>
                    </a:srgbClr>
                  </a:solidFill>
                  <a:latin typeface="微软雅黑" panose="020B0503020204020204" charset="-122"/>
                  <a:ea typeface="微软雅黑" panose="020B0503020204020204" charset="-122"/>
                </a:endParaRPr>
              </a:p>
            </p:txBody>
          </p:sp>
          <p:sp>
            <p:nvSpPr>
              <p:cNvPr id="141335" name="文本框 5"/>
              <p:cNvSpPr txBox="1">
                <a:spLocks noChangeArrowheads="1"/>
              </p:cNvSpPr>
              <p:nvPr/>
            </p:nvSpPr>
            <p:spPr bwMode="auto">
              <a:xfrm>
                <a:off x="3946474" y="1209612"/>
                <a:ext cx="3320090" cy="39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7" rIns="68572" bIns="34287">
                <a:spAutoFit/>
              </a:bodyPr>
              <a:lstStyle>
                <a:lvl1pPr defTabSz="9131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9131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4pPr>
                <a:lvl5pPr marL="20574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9pPr>
              </a:lstStyle>
              <a:p>
                <a:pPr eaLnBrk="1" hangingPunct="1">
                  <a:lnSpc>
                    <a:spcPct val="120000"/>
                  </a:lnSpc>
                  <a:spcBef>
                    <a:spcPct val="0"/>
                  </a:spcBef>
                  <a:buFontTx/>
                  <a:buNone/>
                </a:pPr>
                <a:r>
                  <a:rPr lang="zh-CN" altLang="en-US" sz="1800" b="1" dirty="0">
                    <a:latin typeface="Times New Roman" panose="02020603050405020304" pitchFamily="18" charset="0"/>
                    <a:ea typeface="微软雅黑" panose="020B0503020204020204" charset="-122"/>
                    <a:cs typeface="Times New Roman" panose="02020603050405020304" pitchFamily="18" charset="0"/>
                    <a:sym typeface="+mn-ea"/>
                  </a:rPr>
                  <a:t>博士生导师，</a:t>
                </a:r>
                <a:r>
                  <a:rPr lang="zh-CN" altLang="en-US" sz="1800" b="1">
                    <a:solidFill>
                      <a:srgbClr val="13436C"/>
                    </a:solidFill>
                    <a:latin typeface="微软雅黑" panose="020B0503020204020204" charset="-122"/>
                    <a:ea typeface="微软雅黑" panose="020B0503020204020204" charset="-122"/>
                  </a:rPr>
                  <a:t> </a:t>
                </a:r>
                <a:r>
                  <a:rPr lang="zh-CN" altLang="en-US" sz="1800" b="1" dirty="0">
                    <a:latin typeface="Times New Roman" panose="02020603050405020304" pitchFamily="18" charset="0"/>
                    <a:ea typeface="微软雅黑" panose="020B0503020204020204" charset="-122"/>
                    <a:cs typeface="Times New Roman" panose="02020603050405020304" pitchFamily="18" charset="0"/>
                    <a:sym typeface="+mn-ea"/>
                  </a:rPr>
                  <a:t>国家特聘专家</a:t>
                </a:r>
                <a:endParaRPr lang="zh-CN" altLang="en-US" sz="1800" b="1" dirty="0">
                  <a:solidFill>
                    <a:srgbClr val="13436C"/>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sp>
          <p:nvSpPr>
            <p:cNvPr id="141330" name="文本框 5"/>
            <p:cNvSpPr txBox="1">
              <a:spLocks noChangeArrowheads="1"/>
            </p:cNvSpPr>
            <p:nvPr/>
          </p:nvSpPr>
          <p:spPr bwMode="auto">
            <a:xfrm>
              <a:off x="2242141" y="2091190"/>
              <a:ext cx="5168858" cy="7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7" rIns="68572" bIns="34287">
              <a:spAutoFit/>
            </a:bodyPr>
            <a:lstStyle>
              <a:lvl1pPr defTabSz="9131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9131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4pPr>
              <a:lvl5pPr marL="2057400" indent="-228600" defTabSz="9131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9pPr>
            </a:lstStyle>
            <a:p>
              <a:pPr>
                <a:lnSpc>
                  <a:spcPct val="120000"/>
                </a:lnSpc>
                <a:spcBef>
                  <a:spcPct val="0"/>
                </a:spcBef>
                <a:buNone/>
              </a:pPr>
              <a:r>
                <a:rPr lang="zh-CN" altLang="en-US" sz="1800" b="1" dirty="0">
                  <a:solidFill>
                    <a:srgbClr val="13436C"/>
                  </a:solidFill>
                  <a:latin typeface="微软雅黑" panose="020B0503020204020204" charset="-122"/>
                  <a:ea typeface="微软雅黑" panose="020B0503020204020204" charset="-122"/>
                </a:rPr>
                <a:t>研究领域：聚焦</a:t>
              </a:r>
              <a:r>
                <a:rPr sz="1800" b="1" dirty="0" err="1">
                  <a:solidFill>
                    <a:srgbClr val="13436C"/>
                  </a:solidFill>
                  <a:latin typeface="微软雅黑" panose="020B0503020204020204" charset="-122"/>
                  <a:ea typeface="微软雅黑" panose="020B0503020204020204" charset="-122"/>
                </a:rPr>
                <a:t>神经系统重大疾病神经退行性疾病发病机制以及</a:t>
              </a:r>
              <a:r>
                <a:rPr lang="zh-CN" altLang="en-US" sz="1800" b="1">
                  <a:solidFill>
                    <a:srgbClr val="13436C"/>
                  </a:solidFill>
                  <a:latin typeface="微软雅黑" panose="020B0503020204020204" charset="-122"/>
                  <a:ea typeface="微软雅黑" panose="020B0503020204020204" charset="-122"/>
                </a:rPr>
                <a:t>创新</a:t>
              </a:r>
              <a:r>
                <a:rPr sz="1800" b="1">
                  <a:solidFill>
                    <a:srgbClr val="13436C"/>
                  </a:solidFill>
                  <a:latin typeface="微软雅黑" panose="020B0503020204020204" charset="-122"/>
                  <a:ea typeface="微软雅黑" panose="020B0503020204020204" charset="-122"/>
                </a:rPr>
                <a:t>治疗</a:t>
              </a:r>
              <a:r>
                <a:rPr lang="zh-CN" sz="1800" b="1" dirty="0">
                  <a:solidFill>
                    <a:srgbClr val="13436C"/>
                  </a:solidFill>
                  <a:latin typeface="微软雅黑" panose="020B0503020204020204" charset="-122"/>
                  <a:ea typeface="微软雅黑" panose="020B0503020204020204" charset="-122"/>
                </a:rPr>
                <a:t>。</a:t>
              </a:r>
              <a:endParaRPr lang="zh-CN" sz="1800" b="1" dirty="0">
                <a:solidFill>
                  <a:srgbClr val="13436C"/>
                </a:solidFill>
                <a:latin typeface="微软雅黑" panose="020B0503020204020204" charset="-122"/>
                <a:ea typeface="微软雅黑" panose="020B0503020204020204" charset="-122"/>
              </a:endParaRPr>
            </a:p>
          </p:txBody>
        </p:sp>
      </p:grpSp>
      <p:pic>
        <p:nvPicPr>
          <p:cNvPr id="100" name="图片 99"/>
          <p:cNvPicPr/>
          <p:nvPr/>
        </p:nvPicPr>
        <p:blipFill>
          <a:blip r:embed="rId2"/>
          <a:stretch>
            <a:fillRect/>
          </a:stretch>
        </p:blipFill>
        <p:spPr>
          <a:xfrm>
            <a:off x="1513205" y="1661160"/>
            <a:ext cx="1507490" cy="2056765"/>
          </a:xfrm>
          <a:prstGeom prst="rect">
            <a:avLst/>
          </a:prstGeom>
          <a:noFill/>
          <a:ln w="9525">
            <a:noFill/>
          </a:ln>
        </p:spPr>
      </p:pic>
      <p:sp>
        <p:nvSpPr>
          <p:cNvPr id="2" name="文本框 22"/>
          <p:cNvSpPr txBox="1"/>
          <p:nvPr>
            <p:custDataLst>
              <p:tags r:id="rId3"/>
            </p:custDataLst>
          </p:nvPr>
        </p:nvSpPr>
        <p:spPr>
          <a:xfrm>
            <a:off x="1376680" y="104775"/>
            <a:ext cx="7784465" cy="49149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600" b="1" dirty="0">
                <a:solidFill>
                  <a:srgbClr val="FF0000"/>
                </a:solidFill>
                <a:latin typeface="微软雅黑" panose="020B0503020204020204" charset="-122"/>
                <a:ea typeface="微软雅黑" panose="020B0503020204020204" charset="-122"/>
              </a:rPr>
              <a:t>临床与转化医学应用研究中心团队</a:t>
            </a:r>
            <a:r>
              <a:rPr lang="en-US" altLang="zh-CN" sz="2600" b="1" dirty="0">
                <a:solidFill>
                  <a:srgbClr val="FF0000"/>
                </a:solidFill>
                <a:latin typeface="微软雅黑" panose="020B0503020204020204" charset="-122"/>
                <a:ea typeface="微软雅黑" panose="020B0503020204020204" charset="-122"/>
              </a:rPr>
              <a:t>-PI</a:t>
            </a:r>
            <a:r>
              <a:rPr lang="zh-CN" altLang="en-US" sz="2600" b="1" dirty="0">
                <a:solidFill>
                  <a:srgbClr val="FF0000"/>
                </a:solidFill>
                <a:latin typeface="微软雅黑" panose="020B0503020204020204" charset="-122"/>
                <a:ea typeface="微软雅黑" panose="020B0503020204020204" charset="-122"/>
              </a:rPr>
              <a:t>简介</a:t>
            </a:r>
            <a:endParaRPr lang="zh-CN" altLang="en-US" sz="2600" b="1"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PLACING_PICTURE_USER_VIEWPORT" val="{&quot;height&quot;:3981,&quot;width&quot;:3265}"/>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2735,&quot;width&quot;:2127}"/>
  <p:tag name="KSO_WM_UNIT_PLACING_PICTURE_USER_RELATIVERECTANGLE" val="{&quot;bottom&quot;:0,&quot;left&quot;:0,&quot;right&quot;:0,&quot;top&quot;:0}"/>
  <p:tag name="KSO_WM_UNIT_PLACING_PICTURE_COLLAGE_RELATIVERECTANGLE" val="{&quot;bottom&quot;:0,&quot;left&quot;:0.23202663088769138,&quot;right&quot;:0.23202663088769138,&quot;top&quot;:0}"/>
  <p:tag name="KSO_WM_UNIT_PLACING_PICTURE_COLLAGE_VIEWPORT" val="{&quot;height&quot;:3617.8759307085143,&quot;width&quot;:1507.9448580926728}"/>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PLACING_PICTURE_USER_VIEWPORT" val="{&quot;height&quot;:2735,&quot;width&quot;:2127}"/>
  <p:tag name="KSO_WM_UNIT_PLACING_PICTURE_USER_RELATIVERECTANGLE" val="{&quot;bottom&quot;:0,&quot;left&quot;:0,&quot;right&quot;:0,&quot;top&quot;:0}"/>
  <p:tag name="KSO_WM_UNIT_PLACING_PICTURE_COLLAGE_RELATIVERECTANGLE" val="{&quot;bottom&quot;:0,&quot;left&quot;:0.23202663088769138,&quot;right&quot;:0.23202663088769138,&quot;top&quot;:0}"/>
  <p:tag name="KSO_WM_UNIT_PLACING_PICTURE_COLLAGE_VIEWPORT" val="{&quot;height&quot;:3617.8759307085143,&quot;width&quot;:1507.9448580926728}"/>
</p:tagLst>
</file>

<file path=ppt/tags/tag30.xml><?xml version="1.0" encoding="utf-8"?>
<p:tagLst xmlns:p="http://schemas.openxmlformats.org/presentationml/2006/main">
  <p:tag name="commondata" val="eyJoZGlkIjoiYTRhZTcxYzliOTNiMjExNzMzZjg5NTJmNjBlN2YyOWIifQ=="/>
</p:tagLst>
</file>

<file path=ppt/tags/tag4.xml><?xml version="1.0" encoding="utf-8"?>
<p:tagLst xmlns:p="http://schemas.openxmlformats.org/presentationml/2006/main">
  <p:tag name="KSO_WM_UNIT_PLACING_PICTURE_USER_VIEWPORT" val="{&quot;height&quot;:1990,&quot;width&quot;:2668}"/>
  <p:tag name="KSO_WM_UNIT_PLACING_PICTURE_USER_RELATIVERECTANGLE" val="{&quot;bottom&quot;:0,&quot;left&quot;:0,&quot;right&quot;:0,&quot;top&quot;:0}"/>
  <p:tag name="KSO_WM_UNIT_PLACING_PICTURE_COLLAGE_RELATIVERECTANGLE" val="{&quot;bottom&quot;:0.0020972655779601594,&quot;left&quot;:0,&quot;right&quot;:0,&quot;top&quot;:0.0020972655779601594}"/>
  <p:tag name="KSO_WM_UNIT_PLACING_PICTURE_COLLAGE_VIEWPORT" val="{&quot;height&quot;:1920.492420431609,&quot;width&quot;:2585.656560575478}"/>
  <p:tag name="KSO_WM_UNIT_PLACING_PICTURE_INFO" val="{&quot;code&quot;:&quot;bAb[1]&quot;,&quot;full_picture&quot;:false,&quot;last_crop_picture&quot;:&quot;bAb[1]&quot;,&quot;scheme&quot;:&quot;4-1&quot;,&quot;spacing&quot;:5}"/>
  <p:tag name="KSO_WM_UNIT_PLACING_PICTURE" val="152907.155"/>
  <p:tag name="KSO_WM_BEAUTIFY_FLAG" val=""/>
  <p:tag name="KSO_WM_UNIT_INDEX" val=""/>
  <p:tag name="KSO_WM_UNIT_ID" val=""/>
</p:tagLst>
</file>

<file path=ppt/tags/tag5.xml><?xml version="1.0" encoding="utf-8"?>
<p:tagLst xmlns:p="http://schemas.openxmlformats.org/presentationml/2006/main">
  <p:tag name="KSO_WM_UNIT_PLACING_PICTURE_USER_VIEWPORT" val="{&quot;height&quot;:1990,&quot;width&quot;:2668}"/>
  <p:tag name="KSO_WM_UNIT_PLACING_PICTURE_USER_RELATIVERECTANGLE" val="{&quot;bottom&quot;:0,&quot;left&quot;:0,&quot;right&quot;:0,&quot;top&quot;:0}"/>
  <p:tag name="KSO_WM_UNIT_PLACING_PICTURE_COLLAGE_RELATIVERECTANGLE" val="{&quot;bottom&quot;:0.0020972655779601594,&quot;left&quot;:0,&quot;right&quot;:0,&quot;top&quot;:0.0020972655779601594}"/>
  <p:tag name="KSO_WM_UNIT_PLACING_PICTURE_COLLAGE_VIEWPORT" val="{&quot;height&quot;:1920.492420431609,&quot;width&quot;:2585.656560575478}"/>
  <p:tag name="KSO_WM_UNIT_PLACING_PICTURE_INFO" val="{&quot;code&quot;:&quot;bAb[1]&quot;,&quot;full_picture&quot;:false,&quot;last_crop_picture&quot;:&quot;bAb[1]&quot;,&quot;scheme&quot;:&quot;4-1&quot;,&quot;spacing&quot;:5}"/>
  <p:tag name="KSO_WM_UNIT_PLACING_PICTURE" val="152907.155"/>
  <p:tag name="KSO_WM_BEAUTIFY_FLAG" val=""/>
  <p:tag name="KSO_WM_UNIT_INDEX" val=""/>
  <p:tag name="KSO_WM_UNIT_ID" val=""/>
</p:tagLst>
</file>

<file path=ppt/tags/tag6.xml><?xml version="1.0" encoding="utf-8"?>
<p:tagLst xmlns:p="http://schemas.openxmlformats.org/presentationml/2006/main">
  <p:tag name="KSO_WM_UNIT_PLACING_PICTURE_USER_VIEWPORT" val="{&quot;height&quot;:1990,&quot;width&quot;:2668}"/>
  <p:tag name="KSO_WM_UNIT_PLACING_PICTURE_USER_RELATIVERECTANGLE" val="{&quot;bottom&quot;:0,&quot;left&quot;:0,&quot;right&quot;:0,&quot;top&quot;:0}"/>
  <p:tag name="KSO_WM_UNIT_PLACING_PICTURE_COLLAGE_RELATIVERECTANGLE" val="{&quot;bottom&quot;:0.0020972655779601594,&quot;left&quot;:0,&quot;right&quot;:0,&quot;top&quot;:0.0020972655779601594}"/>
  <p:tag name="KSO_WM_UNIT_PLACING_PICTURE_COLLAGE_VIEWPORT" val="{&quot;height&quot;:1920.492420431609,&quot;width&quot;:2585.656560575478}"/>
  <p:tag name="KSO_WM_UNIT_PLACING_PICTURE_INFO" val="{&quot;code&quot;:&quot;bAb[1]&quot;,&quot;full_picture&quot;:false,&quot;last_crop_picture&quot;:&quot;bAb[1]&quot;,&quot;scheme&quot;:&quot;4-1&quot;,&quot;spacing&quot;:5}"/>
  <p:tag name="KSO_WM_UNIT_PLACING_PICTURE" val="152907.155"/>
  <p:tag name="KSO_WM_BEAUTIFY_FLAG" val=""/>
  <p:tag name="KSO_WM_UNIT_INDEX" val=""/>
  <p:tag name="KSO_WM_UNIT_ID" val=""/>
</p:tagLst>
</file>

<file path=ppt/tags/tag7.xml><?xml version="1.0" encoding="utf-8"?>
<p:tagLst xmlns:p="http://schemas.openxmlformats.org/presentationml/2006/main">
  <p:tag name="KSO_WM_UNIT_PLACING_PICTURE_USER_VIEWPORT" val="{&quot;height&quot;:1990,&quot;width&quot;:2668}"/>
  <p:tag name="KSO_WM_UNIT_PLACING_PICTURE_USER_RELATIVERECTANGLE" val="{&quot;bottom&quot;:0,&quot;left&quot;:0,&quot;right&quot;:0,&quot;top&quot;:0}"/>
  <p:tag name="KSO_WM_UNIT_PLACING_PICTURE_COLLAGE_RELATIVERECTANGLE" val="{&quot;bottom&quot;:0.0020972655779601594,&quot;left&quot;:0,&quot;right&quot;:0,&quot;top&quot;:0.0020972655779601594}"/>
  <p:tag name="KSO_WM_UNIT_PLACING_PICTURE_COLLAGE_VIEWPORT" val="{&quot;height&quot;:1920.492420431609,&quot;width&quot;:2585.656560575478}"/>
  <p:tag name="KSO_WM_UNIT_PLACING_PICTURE_INFO" val="{&quot;code&quot;:&quot;bAb[1]&quot;,&quot;full_picture&quot;:false,&quot;last_crop_picture&quot;:&quot;bAb[1]&quot;,&quot;scheme&quot;:&quot;4-1&quot;,&quot;spacing&quot;:5}"/>
  <p:tag name="KSO_WM_UNIT_PLACING_PICTURE" val="152907.155"/>
  <p:tag name="KSO_WM_BEAUTIFY_FLAG" val=""/>
  <p:tag name="KSO_WM_UNIT_INDEX" val=""/>
  <p:tag name="KSO_WM_UNIT_ID" val=""/>
</p:tagLst>
</file>

<file path=ppt/tags/tag8.xml><?xml version="1.0" encoding="utf-8"?>
<p:tagLst xmlns:p="http://schemas.openxmlformats.org/presentationml/2006/main">
  <p:tag name="KSO_WM_UNIT_PLACING_PICTURE_USER_VIEWPORT" val="{&quot;height&quot;:2735,&quot;width&quot;:2127}"/>
  <p:tag name="KSO_WM_UNIT_PLACING_PICTURE_USER_RELATIVERECTANGLE" val="{&quot;bottom&quot;:0,&quot;left&quot;:0,&quot;right&quot;:0,&quot;top&quot;:0}"/>
  <p:tag name="KSO_WM_UNIT_PLACING_PICTURE_COLLAGE_RELATIVERECTANGLE" val="{&quot;bottom&quot;:0,&quot;left&quot;:0.23202663088769138,&quot;right&quot;:0.23202663088769138,&quot;top&quot;:0}"/>
  <p:tag name="KSO_WM_UNIT_PLACING_PICTURE_COLLAGE_VIEWPORT" val="{&quot;height&quot;:3617.8759307085143,&quot;width&quot;:1507.9448580926728}"/>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2131</Words>
  <Application>WPS 演示</Application>
  <PresentationFormat>自定义</PresentationFormat>
  <Paragraphs>99</Paragraphs>
  <Slides>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vt:i4>
      </vt:variant>
    </vt:vector>
  </HeadingPairs>
  <TitlesOfParts>
    <vt:vector size="17" baseType="lpstr">
      <vt:lpstr>Arial</vt:lpstr>
      <vt:lpstr>宋体</vt:lpstr>
      <vt:lpstr>Wingdings</vt:lpstr>
      <vt:lpstr>Wingdings</vt:lpstr>
      <vt:lpstr>微软雅黑</vt:lpstr>
      <vt:lpstr>Franklin Gothic Medium</vt:lpstr>
      <vt:lpstr>Calibri</vt:lpstr>
      <vt:lpstr>等线</vt:lpstr>
      <vt:lpstr>Times New Roman</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子贤</cp:lastModifiedBy>
  <cp:revision>28</cp:revision>
  <dcterms:created xsi:type="dcterms:W3CDTF">2023-10-19T09:45:00Z</dcterms:created>
  <dcterms:modified xsi:type="dcterms:W3CDTF">2024-05-06T07:51:33Z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2E6F7409764A46CB901E13002494F061_13</vt:lpwstr>
  </property>
  <property fmtid="{D5CDD505-2E9C-101B-9397-08002B2CF9AE}" pid="3" name="KSOProductBuildVer">
    <vt:lpwstr>2052-12.1.0.16729</vt:lpwstr>
  </property>
</Properties>
</file>